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Slab"/>
      <p:regular r:id="rId46"/>
      <p:bold r:id="rId47"/>
    </p:embeddedFont>
    <p:embeddedFont>
      <p:font typeface="Roboto Medium"/>
      <p:regular r:id="rId48"/>
      <p:bold r:id="rId49"/>
      <p:italic r:id="rId50"/>
      <p:boldItalic r:id="rId51"/>
    </p:embeddedFont>
    <p:embeddedFont>
      <p:font typeface="Chakra Petch Medium"/>
      <p:regular r:id="rId52"/>
      <p:bold r:id="rId53"/>
      <p:italic r:id="rId54"/>
      <p:boldItalic r:id="rId55"/>
    </p:embeddedFont>
    <p:embeddedFont>
      <p:font typeface="Corben"/>
      <p:regular r:id="rId56"/>
      <p:bold r:id="rId57"/>
    </p:embeddedFont>
    <p:embeddedFont>
      <p:font typeface="Roboto SemiBold"/>
      <p:regular r:id="rId58"/>
      <p:bold r:id="rId59"/>
      <p:italic r:id="rId60"/>
      <p:boldItalic r:id="rId61"/>
    </p:embeddedFont>
    <p:embeddedFont>
      <p:font typeface="IBM Plex Mono"/>
      <p:regular r:id="rId62"/>
      <p:bold r:id="rId63"/>
      <p:italic r:id="rId64"/>
      <p:boldItalic r:id="rId65"/>
    </p:embeddedFont>
    <p:embeddedFont>
      <p:font typeface="Barlow"/>
      <p:regular r:id="rId66"/>
      <p:bold r:id="rId67"/>
      <p:italic r:id="rId68"/>
      <p:boldItalic r:id="rId69"/>
    </p:embeddedFont>
    <p:embeddedFont>
      <p:font typeface="Azeret Mono ExtraBold"/>
      <p:bold r:id="rId70"/>
      <p:boldItalic r:id="rId71"/>
    </p:embeddedFont>
    <p:embeddedFont>
      <p:font typeface="Roboto"/>
      <p:regular r:id="rId72"/>
      <p:bold r:id="rId73"/>
      <p:italic r:id="rId74"/>
      <p:boldItalic r:id="rId75"/>
    </p:embeddedFont>
    <p:embeddedFont>
      <p:font typeface="Montserrat"/>
      <p:regular r:id="rId76"/>
      <p:bold r:id="rId77"/>
      <p:italic r:id="rId78"/>
      <p:boldItalic r:id="rId79"/>
    </p:embeddedFont>
    <p:embeddedFont>
      <p:font typeface="Lato"/>
      <p:regular r:id="rId80"/>
      <p:bold r:id="rId81"/>
      <p:italic r:id="rId82"/>
      <p:boldItalic r:id="rId83"/>
    </p:embeddedFont>
    <p:embeddedFont>
      <p:font typeface="Inter Thin"/>
      <p:regular r:id="rId84"/>
      <p:bold r:id="rId85"/>
      <p:italic r:id="rId86"/>
      <p:boldItalic r:id="rId87"/>
    </p:embeddedFont>
    <p:embeddedFont>
      <p:font typeface="Outfit"/>
      <p:regular r:id="rId88"/>
      <p:bold r:id="rId89"/>
    </p:embeddedFont>
    <p:embeddedFont>
      <p:font typeface="Libre Baskerville"/>
      <p:regular r:id="rId90"/>
      <p:bold r:id="rId91"/>
      <p:italic r:id="rId92"/>
    </p:embeddedFont>
    <p:embeddedFont>
      <p:font typeface="Albert Sans"/>
      <p:regular r:id="rId93"/>
      <p:bold r:id="rId94"/>
      <p:italic r:id="rId95"/>
      <p:boldItalic r:id="rId96"/>
    </p:embeddedFont>
    <p:embeddedFont>
      <p:font typeface="Alexandria"/>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Slab-regular.fntdata"/><Relationship Id="rId45" Type="http://schemas.openxmlformats.org/officeDocument/2006/relationships/slide" Target="slides/slide40.xml"/><Relationship Id="rId48" Type="http://schemas.openxmlformats.org/officeDocument/2006/relationships/font" Target="fonts/RobotoMedium-regular.fntdata"/><Relationship Id="rId47" Type="http://schemas.openxmlformats.org/officeDocument/2006/relationships/font" Target="fonts/RobotoSlab-bold.fntdata"/><Relationship Id="rId49" Type="http://schemas.openxmlformats.org/officeDocument/2006/relationships/font" Target="fonts/Roboto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AlbertSans-italic.fntdata"/><Relationship Id="rId94" Type="http://schemas.openxmlformats.org/officeDocument/2006/relationships/font" Target="fonts/AlbertSans-bold.fntdata"/><Relationship Id="rId97" Type="http://schemas.openxmlformats.org/officeDocument/2006/relationships/font" Target="fonts/Alexandria-regular.fntdata"/><Relationship Id="rId96" Type="http://schemas.openxmlformats.org/officeDocument/2006/relationships/font" Target="fonts/AlbertSans-boldItalic.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Alexandria-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ibreBaskerville-bold.fntdata"/><Relationship Id="rId90" Type="http://schemas.openxmlformats.org/officeDocument/2006/relationships/font" Target="fonts/LibreBaskerville-regular.fntdata"/><Relationship Id="rId93" Type="http://schemas.openxmlformats.org/officeDocument/2006/relationships/font" Target="fonts/AlbertSans-regular.fntdata"/><Relationship Id="rId92" Type="http://schemas.openxmlformats.org/officeDocument/2006/relationships/font" Target="fonts/LibreBaskervill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InterThin-regular.fntdata"/><Relationship Id="rId83" Type="http://schemas.openxmlformats.org/officeDocument/2006/relationships/font" Target="fonts/Lato-boldItalic.fntdata"/><Relationship Id="rId86" Type="http://schemas.openxmlformats.org/officeDocument/2006/relationships/font" Target="fonts/InterThin-italic.fntdata"/><Relationship Id="rId85" Type="http://schemas.openxmlformats.org/officeDocument/2006/relationships/font" Target="fonts/InterThin-bold.fntdata"/><Relationship Id="rId88" Type="http://schemas.openxmlformats.org/officeDocument/2006/relationships/font" Target="fonts/Outfit-regular.fntdata"/><Relationship Id="rId87" Type="http://schemas.openxmlformats.org/officeDocument/2006/relationships/font" Target="fonts/InterThin-boldItalic.fntdata"/><Relationship Id="rId89" Type="http://schemas.openxmlformats.org/officeDocument/2006/relationships/font" Target="fonts/Outfit-bold.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75" Type="http://schemas.openxmlformats.org/officeDocument/2006/relationships/font" Target="fonts/Roboto-boldItalic.fntdata"/><Relationship Id="rId74" Type="http://schemas.openxmlformats.org/officeDocument/2006/relationships/font" Target="fonts/Roboto-italic.fntdata"/><Relationship Id="rId77" Type="http://schemas.openxmlformats.org/officeDocument/2006/relationships/font" Target="fonts/Montserrat-bold.fntdata"/><Relationship Id="rId76" Type="http://schemas.openxmlformats.org/officeDocument/2006/relationships/font" Target="fonts/Montserrat-regular.fntdata"/><Relationship Id="rId79" Type="http://schemas.openxmlformats.org/officeDocument/2006/relationships/font" Target="fonts/Montserrat-boldItalic.fntdata"/><Relationship Id="rId78" Type="http://schemas.openxmlformats.org/officeDocument/2006/relationships/font" Target="fonts/Montserrat-italic.fntdata"/><Relationship Id="rId71" Type="http://schemas.openxmlformats.org/officeDocument/2006/relationships/font" Target="fonts/AzeretMonoExtraBold-boldItalic.fntdata"/><Relationship Id="rId70" Type="http://schemas.openxmlformats.org/officeDocument/2006/relationships/font" Target="fonts/AzeretMonoExtraBold-bold.fntdata"/><Relationship Id="rId62" Type="http://schemas.openxmlformats.org/officeDocument/2006/relationships/font" Target="fonts/IBMPlexMono-regular.fntdata"/><Relationship Id="rId61" Type="http://schemas.openxmlformats.org/officeDocument/2006/relationships/font" Target="fonts/RobotoSemiBold-boldItalic.fntdata"/><Relationship Id="rId64" Type="http://schemas.openxmlformats.org/officeDocument/2006/relationships/font" Target="fonts/IBMPlexMono-italic.fntdata"/><Relationship Id="rId63" Type="http://schemas.openxmlformats.org/officeDocument/2006/relationships/font" Target="fonts/IBMPlexMono-bold.fntdata"/><Relationship Id="rId66" Type="http://schemas.openxmlformats.org/officeDocument/2006/relationships/font" Target="fonts/Barlow-regular.fntdata"/><Relationship Id="rId65" Type="http://schemas.openxmlformats.org/officeDocument/2006/relationships/font" Target="fonts/IBMPlexMono-boldItalic.fntdata"/><Relationship Id="rId68" Type="http://schemas.openxmlformats.org/officeDocument/2006/relationships/font" Target="fonts/Barlow-italic.fntdata"/><Relationship Id="rId67" Type="http://schemas.openxmlformats.org/officeDocument/2006/relationships/font" Target="fonts/Barlow-bold.fntdata"/><Relationship Id="rId60" Type="http://schemas.openxmlformats.org/officeDocument/2006/relationships/font" Target="fonts/RobotoSemiBold-italic.fntdata"/><Relationship Id="rId69" Type="http://schemas.openxmlformats.org/officeDocument/2006/relationships/font" Target="fonts/Barlow-boldItalic.fntdata"/><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ChakraPetchMedium-bold.fntdata"/><Relationship Id="rId52" Type="http://schemas.openxmlformats.org/officeDocument/2006/relationships/font" Target="fonts/ChakraPetchMedium-regular.fntdata"/><Relationship Id="rId55" Type="http://schemas.openxmlformats.org/officeDocument/2006/relationships/font" Target="fonts/ChakraPetchMedium-boldItalic.fntdata"/><Relationship Id="rId54" Type="http://schemas.openxmlformats.org/officeDocument/2006/relationships/font" Target="fonts/ChakraPetchMedium-italic.fntdata"/><Relationship Id="rId57" Type="http://schemas.openxmlformats.org/officeDocument/2006/relationships/font" Target="fonts/Corben-bold.fntdata"/><Relationship Id="rId56" Type="http://schemas.openxmlformats.org/officeDocument/2006/relationships/font" Target="fonts/Corben-regular.fntdata"/><Relationship Id="rId59" Type="http://schemas.openxmlformats.org/officeDocument/2006/relationships/font" Target="fonts/RobotoSemiBold-bold.fntdata"/><Relationship Id="rId58" Type="http://schemas.openxmlformats.org/officeDocument/2006/relationships/font" Target="fonts/Robo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89764f8de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89764f8de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9764f8de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9764f8de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1. "Luck" is Actually Accumulated Social Capital</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Eric says "luck plays a large part in small business vitality" but also that "trust and knowing who you work with goes a long way"—revealing that what looks like luck is actually relationship infrastructure. </a:t>
            </a:r>
            <a:r>
              <a:rPr lang="en-GB" u="sng">
                <a:solidFill>
                  <a:schemeClr val="dk1"/>
                </a:solidFill>
              </a:rPr>
              <a:t>Struggling businesses like Taryn's aren't missing marketing tactics; they're missing the fundamental social capital that creates resilience and opportunity.</a:t>
            </a:r>
            <a:endParaRPr u="sng">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2. Technology Adoption is a Psychological Barrier, Not an Access Problem</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Eric is "inspired by younger entrepreneurs using technology" but "concerned small businesses that don't use technology may not survive"—exposing </a:t>
            </a:r>
            <a:r>
              <a:rPr lang="en-GB" u="sng">
                <a:solidFill>
                  <a:schemeClr val="dk1"/>
                </a:solidFill>
              </a:rPr>
              <a:t>a fear-based adoption gap</a:t>
            </a:r>
            <a:r>
              <a:rPr lang="en-GB">
                <a:solidFill>
                  <a:schemeClr val="dk1"/>
                </a:solidFill>
              </a:rPr>
              <a:t>. Simply providing tech solutions won't work for resistant owners; </a:t>
            </a:r>
            <a:r>
              <a:rPr lang="en-GB" u="sng">
                <a:solidFill>
                  <a:schemeClr val="dk1"/>
                </a:solidFill>
              </a:rPr>
              <a:t>technology must be reframed as enabling community relationships</a:t>
            </a:r>
            <a:r>
              <a:rPr lang="en-GB">
                <a:solidFill>
                  <a:schemeClr val="dk1"/>
                </a:solidFill>
              </a:rPr>
              <a:t>, not just efficiency.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3. Community Connection is Survival Insurance, Not Marketing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Eric states "resilience comes from relationships, not just resources" and </a:t>
            </a:r>
            <a:r>
              <a:rPr lang="en-GB" u="sng">
                <a:solidFill>
                  <a:schemeClr val="dk1"/>
                </a:solidFill>
              </a:rPr>
              <a:t>businesses embedded in community "stayed stronger during crises like COVID</a:t>
            </a:r>
            <a:r>
              <a:rPr lang="en-GB">
                <a:solidFill>
                  <a:schemeClr val="dk1"/>
                </a:solidFill>
              </a:rPr>
              <a:t>." This reframes community engagement from a growth tactic to survival strategy: isolated owners are vulnerable regardless of financial security because they lack the support network money can't buy during disruptions.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89764f8de0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9764f8de0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9764f8de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9764f8de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9764f8de0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89764f8de0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89764f8de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89764f8de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9764f8de0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89764f8de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9f33f94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89f33f94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9764f8de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9764f8de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89764f8de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89764f8de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89f33f94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9f33f94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9f33f94c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9f33f94c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89f33f94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89f33f94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89764f8de0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89764f8de0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9764f8de0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89764f8de0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89764f8de0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89764f8de0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89764f8de0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89764f8de0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89764f8de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89764f8de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9764f8de0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9764f8de0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85d5650d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85d5650d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89764f8de0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89764f8de0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85d5650d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5d5650d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85d5650df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85d5650df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85d5650df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85d5650df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85d5650df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85d5650df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85d5650d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85d5650d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Collaboration Tool: Small businesses can put in tags ie “collaboration”, “marketing for younger people”, etc so small business have a say on what recommendations to see and then they can choose.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1 business may get traction now and then pick up later, can collaborate with booming business now that may need pickup later. </a:t>
            </a:r>
            <a:endParaRPr>
              <a:solidFill>
                <a:schemeClr val="dk1"/>
              </a:solidFill>
            </a:endParaRPr>
          </a:p>
          <a:p>
            <a:pPr indent="0" lvl="0" marL="0" rtl="0" algn="l">
              <a:spcBef>
                <a:spcPts val="0"/>
              </a:spcBef>
              <a:spcAft>
                <a:spcPts val="0"/>
              </a:spcAft>
              <a:buNone/>
            </a:pPr>
            <a:r>
              <a:rPr lang="en-GB">
                <a:solidFill>
                  <a:schemeClr val="dk1"/>
                </a:solidFill>
              </a:rPr>
              <a:t>Financial gains.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89f33f94c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89f33f94c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89f33f94c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89f33f94c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89f33f94c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89f33f94c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9764f8de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9764f8de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89f33f94c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89f33f94c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9764f8de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9764f8de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767676"/>
                </a:solidFill>
                <a:highlight>
                  <a:srgbClr val="FFFFFF"/>
                </a:highlight>
                <a:latin typeface="Roboto"/>
                <a:ea typeface="Roboto"/>
                <a:cs typeface="Roboto"/>
                <a:sym typeface="Roboto"/>
              </a:rPr>
              <a:t>Gamelandia</a:t>
            </a:r>
            <a:r>
              <a:rPr lang="en-GB" sz="1050">
                <a:solidFill>
                  <a:srgbClr val="474747"/>
                </a:solidFill>
                <a:highlight>
                  <a:srgbClr val="FFFFFF"/>
                </a:highlight>
                <a:latin typeface="Roboto"/>
                <a:ea typeface="Roboto"/>
                <a:cs typeface="Roboto"/>
                <a:sym typeface="Roboto"/>
              </a:rPr>
              <a:t> is an inclusive tabletop game store and community hub where players of all ages, backgrounds and skill levels are welcome.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Brief description is that he is a Professor and Associate Dean of the Jim Moran College of Entrepreneurship at Florida State University. He currently serves as Co-Editor-In-Chief of the Journal of Small Business Management, Chair of AACSB’s Entrepreneurship &amp; Innovation Affinity Group, Senior Editor for Entrepreneurship and Innovation for Cogent Business and Management, and Executive Editor Emeritus of Entrepreneurship Education and Pedagogy.</a:t>
            </a:r>
            <a:br>
              <a:rPr lang="en-GB"/>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59" name="Shape 59"/>
        <p:cNvGrpSpPr/>
        <p:nvPr/>
      </p:nvGrpSpPr>
      <p:grpSpPr>
        <a:xfrm>
          <a:off x="0" y="0"/>
          <a:ext cx="0" cy="0"/>
          <a:chOff x="0" y="0"/>
          <a:chExt cx="0" cy="0"/>
        </a:xfrm>
      </p:grpSpPr>
      <p:grpSp>
        <p:nvGrpSpPr>
          <p:cNvPr id="60" name="Google Shape;60;p13"/>
          <p:cNvGrpSpPr/>
          <p:nvPr/>
        </p:nvGrpSpPr>
        <p:grpSpPr>
          <a:xfrm>
            <a:off x="4406400" y="0"/>
            <a:ext cx="4737600" cy="5143065"/>
            <a:chOff x="4406400" y="0"/>
            <a:chExt cx="4737600" cy="5143065"/>
          </a:xfrm>
        </p:grpSpPr>
        <p:sp>
          <p:nvSpPr>
            <p:cNvPr id="61" name="Google Shape;61;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13"/>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1" name="Shape 81"/>
        <p:cNvGrpSpPr/>
        <p:nvPr/>
      </p:nvGrpSpPr>
      <p:grpSpPr>
        <a:xfrm>
          <a:off x="0" y="0"/>
          <a:ext cx="0" cy="0"/>
          <a:chOff x="0" y="0"/>
          <a:chExt cx="0" cy="0"/>
        </a:xfrm>
      </p:grpSpPr>
      <p:pic>
        <p:nvPicPr>
          <p:cNvPr descr="offset_comp_343059.jpg" id="82" name="Google Shape;82;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83" name="Google Shape;83;p14"/>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 name="Google Shape;84;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0"/>
              </a:spcBef>
              <a:spcAft>
                <a:spcPts val="0"/>
              </a:spcAft>
              <a:buClr>
                <a:schemeClr val="dk2"/>
              </a:buClr>
              <a:buSzPts val="1400"/>
              <a:buChar char="■"/>
              <a:defRPr>
                <a:solidFill>
                  <a:schemeClr val="dk2"/>
                </a:solidFill>
              </a:defRPr>
            </a:lvl3pPr>
            <a:lvl4pPr indent="-317500" lvl="3" marL="1828800">
              <a:spcBef>
                <a:spcPts val="0"/>
              </a:spcBef>
              <a:spcAft>
                <a:spcPts val="0"/>
              </a:spcAft>
              <a:buClr>
                <a:schemeClr val="dk2"/>
              </a:buClr>
              <a:buSzPts val="1400"/>
              <a:buChar char="●"/>
              <a:defRPr>
                <a:solidFill>
                  <a:schemeClr val="dk2"/>
                </a:solidFill>
              </a:defRPr>
            </a:lvl4pPr>
            <a:lvl5pPr indent="-317500" lvl="4" marL="2286000">
              <a:spcBef>
                <a:spcPts val="0"/>
              </a:spcBef>
              <a:spcAft>
                <a:spcPts val="0"/>
              </a:spcAft>
              <a:buClr>
                <a:schemeClr val="dk2"/>
              </a:buClr>
              <a:buSzPts val="1400"/>
              <a:buChar char="○"/>
              <a:defRPr>
                <a:solidFill>
                  <a:schemeClr val="dk2"/>
                </a:solidFill>
              </a:defRPr>
            </a:lvl5pPr>
            <a:lvl6pPr indent="-317500" lvl="5" marL="2743200">
              <a:spcBef>
                <a:spcPts val="0"/>
              </a:spcBef>
              <a:spcAft>
                <a:spcPts val="0"/>
              </a:spcAft>
              <a:buClr>
                <a:schemeClr val="dk2"/>
              </a:buClr>
              <a:buSzPts val="1400"/>
              <a:buChar char="■"/>
              <a:defRPr>
                <a:solidFill>
                  <a:schemeClr val="dk2"/>
                </a:solidFill>
              </a:defRPr>
            </a:lvl6pPr>
            <a:lvl7pPr indent="-317500" lvl="6" marL="3200400">
              <a:spcBef>
                <a:spcPts val="0"/>
              </a:spcBef>
              <a:spcAft>
                <a:spcPts val="0"/>
              </a:spcAft>
              <a:buClr>
                <a:schemeClr val="dk2"/>
              </a:buClr>
              <a:buSzPts val="1400"/>
              <a:buChar char="●"/>
              <a:defRPr>
                <a:solidFill>
                  <a:schemeClr val="dk2"/>
                </a:solidFill>
              </a:defRPr>
            </a:lvl7pPr>
            <a:lvl8pPr indent="-317500" lvl="7" marL="3657600">
              <a:spcBef>
                <a:spcPts val="0"/>
              </a:spcBef>
              <a:spcAft>
                <a:spcPts val="0"/>
              </a:spcAft>
              <a:buClr>
                <a:schemeClr val="dk2"/>
              </a:buClr>
              <a:buSzPts val="1400"/>
              <a:buChar char="○"/>
              <a:defRPr>
                <a:solidFill>
                  <a:schemeClr val="dk2"/>
                </a:solidFill>
              </a:defRPr>
            </a:lvl8pPr>
            <a:lvl9pPr indent="-317500" lvl="8" marL="4114800">
              <a:spcBef>
                <a:spcPts val="0"/>
              </a:spcBef>
              <a:spcAft>
                <a:spcPts val="0"/>
              </a:spcAft>
              <a:buClr>
                <a:schemeClr val="dk2"/>
              </a:buClr>
              <a:buSzPts val="1400"/>
              <a:buChar char="■"/>
              <a:defRPr>
                <a:solidFill>
                  <a:schemeClr val="dk2"/>
                </a:solidFill>
              </a:defRPr>
            </a:lvl9pPr>
          </a:lstStyle>
          <a:p/>
        </p:txBody>
      </p:sp>
      <p:sp>
        <p:nvSpPr>
          <p:cNvPr id="85" name="Google Shape;8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4"/>
          <p:cNvGrpSpPr/>
          <p:nvPr/>
        </p:nvGrpSpPr>
        <p:grpSpPr>
          <a:xfrm>
            <a:off x="0" y="381001"/>
            <a:ext cx="1037850" cy="1016287"/>
            <a:chOff x="0" y="381001"/>
            <a:chExt cx="1037850" cy="1016287"/>
          </a:xfrm>
        </p:grpSpPr>
        <p:sp>
          <p:nvSpPr>
            <p:cNvPr id="91" name="Google Shape;91;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93" name="Shape 93"/>
        <p:cNvGrpSpPr/>
        <p:nvPr/>
      </p:nvGrpSpPr>
      <p:grpSpPr>
        <a:xfrm>
          <a:off x="0" y="0"/>
          <a:ext cx="0" cy="0"/>
          <a:chOff x="0" y="0"/>
          <a:chExt cx="0" cy="0"/>
        </a:xfrm>
      </p:grpSpPr>
      <p:sp>
        <p:nvSpPr>
          <p:cNvPr id="94" name="Google Shape;94;p15"/>
          <p:cNvSpPr txBox="1"/>
          <p:nvPr>
            <p:ph type="title"/>
          </p:nvPr>
        </p:nvSpPr>
        <p:spPr>
          <a:xfrm>
            <a:off x="361071" y="1924852"/>
            <a:ext cx="2304900" cy="17973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5" name="Google Shape;95;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97" name="Google Shape;97;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5"/>
          <p:cNvGrpSpPr/>
          <p:nvPr/>
        </p:nvGrpSpPr>
        <p:grpSpPr>
          <a:xfrm>
            <a:off x="0" y="381001"/>
            <a:ext cx="1037850" cy="1016287"/>
            <a:chOff x="0" y="381001"/>
            <a:chExt cx="1037850" cy="1016287"/>
          </a:xfrm>
        </p:grpSpPr>
        <p:sp>
          <p:nvSpPr>
            <p:cNvPr id="102" name="Google Shape;102;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ph idx="2" type="title"/>
          </p:nvPr>
        </p:nvSpPr>
        <p:spPr>
          <a:xfrm>
            <a:off x="1297500" y="459490"/>
            <a:ext cx="3005700" cy="510900"/>
          </a:xfrm>
          <a:prstGeom prst="rect">
            <a:avLst/>
          </a:prstGeom>
        </p:spPr>
        <p:txBody>
          <a:bodyPr anchorCtr="0" anchor="b"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5" name="Google Shape;10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6" name="Shape 106"/>
        <p:cNvGrpSpPr/>
        <p:nvPr/>
      </p:nvGrpSpPr>
      <p:grpSpPr>
        <a:xfrm>
          <a:off x="0" y="0"/>
          <a:ext cx="0" cy="0"/>
          <a:chOff x="0" y="0"/>
          <a:chExt cx="0" cy="0"/>
        </a:xfrm>
      </p:grpSpPr>
      <p:sp>
        <p:nvSpPr>
          <p:cNvPr id="107" name="Google Shape;107;p16"/>
          <p:cNvSpPr txBox="1"/>
          <p:nvPr>
            <p:ph type="title"/>
          </p:nvPr>
        </p:nvSpPr>
        <p:spPr>
          <a:xfrm>
            <a:off x="702850" y="1708619"/>
            <a:ext cx="3333300" cy="1470900"/>
          </a:xfrm>
          <a:prstGeom prst="rect">
            <a:avLst/>
          </a:prstGeom>
        </p:spPr>
        <p:txBody>
          <a:bodyPr anchorCtr="0" anchor="b"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8" name="Google Shape;108;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6"/>
          <p:cNvGrpSpPr/>
          <p:nvPr/>
        </p:nvGrpSpPr>
        <p:grpSpPr>
          <a:xfrm>
            <a:off x="0" y="381001"/>
            <a:ext cx="1037850" cy="1016287"/>
            <a:chOff x="0" y="381001"/>
            <a:chExt cx="1037850" cy="1016287"/>
          </a:xfrm>
        </p:grpSpPr>
        <p:sp>
          <p:nvSpPr>
            <p:cNvPr id="114" name="Google Shape;114;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ph idx="2" type="title"/>
          </p:nvPr>
        </p:nvSpPr>
        <p:spPr>
          <a:xfrm>
            <a:off x="1297500" y="459490"/>
            <a:ext cx="3005700" cy="510900"/>
          </a:xfrm>
          <a:prstGeom prst="rect">
            <a:avLst/>
          </a:prstGeom>
        </p:spPr>
        <p:txBody>
          <a:bodyPr anchorCtr="0" anchor="b"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17" name="Google Shape;11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www.youtube.com/watch?v=YWyfA-I9yM4" TargetMode="Externa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Community Resilience For Small Businesses</a:t>
            </a:r>
            <a:endParaRPr/>
          </a:p>
        </p:txBody>
      </p:sp>
      <p:sp>
        <p:nvSpPr>
          <p:cNvPr id="124" name="Google Shape;124;p17"/>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a:t>NorthStar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68125" y="1510450"/>
            <a:ext cx="1764300" cy="134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Eric’s Empathy Map</a:t>
            </a:r>
            <a:endParaRPr/>
          </a:p>
        </p:txBody>
      </p:sp>
      <p:pic>
        <p:nvPicPr>
          <p:cNvPr id="209" name="Google Shape;209;p26" title="expert.png"/>
          <p:cNvPicPr preferRelativeResize="0"/>
          <p:nvPr/>
        </p:nvPicPr>
        <p:blipFill>
          <a:blip r:embed="rId3">
            <a:alphaModFix/>
          </a:blip>
          <a:stretch>
            <a:fillRect/>
          </a:stretch>
        </p:blipFill>
        <p:spPr>
          <a:xfrm>
            <a:off x="2482275" y="152400"/>
            <a:ext cx="6276088"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Key Insights:</a:t>
            </a:r>
            <a:endParaRPr/>
          </a:p>
        </p:txBody>
      </p:sp>
      <p:sp>
        <p:nvSpPr>
          <p:cNvPr id="215" name="Google Shape;215;p27"/>
          <p:cNvSpPr txBox="1"/>
          <p:nvPr/>
        </p:nvSpPr>
        <p:spPr>
          <a:xfrm>
            <a:off x="564600" y="17436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6" name="Google Shape;216;p27"/>
          <p:cNvSpPr txBox="1"/>
          <p:nvPr>
            <p:ph idx="1" type="body"/>
          </p:nvPr>
        </p:nvSpPr>
        <p:spPr>
          <a:xfrm>
            <a:off x="1236650" y="1743675"/>
            <a:ext cx="75195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en-GB" sz="1565">
                <a:solidFill>
                  <a:srgbClr val="FFFFFF"/>
                </a:solidFill>
              </a:rPr>
              <a:t>"luck plays a large part in small business vitality" but also that "trust and knowing who you work with goes a long way"</a:t>
            </a:r>
            <a:endParaRPr sz="1565">
              <a:solidFill>
                <a:srgbClr val="FFFFFF"/>
              </a:solidFill>
            </a:endParaRPr>
          </a:p>
        </p:txBody>
      </p:sp>
      <p:sp>
        <p:nvSpPr>
          <p:cNvPr id="217" name="Google Shape;217;p27"/>
          <p:cNvSpPr txBox="1"/>
          <p:nvPr/>
        </p:nvSpPr>
        <p:spPr>
          <a:xfrm>
            <a:off x="564600" y="2552450"/>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18" name="Google Shape;218;p27"/>
          <p:cNvSpPr txBox="1"/>
          <p:nvPr>
            <p:ph idx="1" type="body"/>
          </p:nvPr>
        </p:nvSpPr>
        <p:spPr>
          <a:xfrm>
            <a:off x="1236650" y="2615775"/>
            <a:ext cx="74214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GB" sz="1595">
                <a:solidFill>
                  <a:srgbClr val="FFFFFF"/>
                </a:solidFill>
              </a:rPr>
              <a:t>Eric is "inspired by younger entrepreneurs using technology" but "concerned small businesses that don't use technology may not survive"</a:t>
            </a:r>
            <a:endParaRPr sz="1595">
              <a:solidFill>
                <a:srgbClr val="FFFFFF"/>
              </a:solidFill>
            </a:endParaRPr>
          </a:p>
        </p:txBody>
      </p:sp>
      <p:sp>
        <p:nvSpPr>
          <p:cNvPr id="219" name="Google Shape;219;p27"/>
          <p:cNvSpPr txBox="1"/>
          <p:nvPr/>
        </p:nvSpPr>
        <p:spPr>
          <a:xfrm>
            <a:off x="564600" y="3487875"/>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20" name="Google Shape;220;p27"/>
          <p:cNvSpPr txBox="1"/>
          <p:nvPr>
            <p:ph idx="1" type="body"/>
          </p:nvPr>
        </p:nvSpPr>
        <p:spPr>
          <a:xfrm>
            <a:off x="1236650" y="3573375"/>
            <a:ext cx="75195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en-GB" sz="1595">
                <a:solidFill>
                  <a:srgbClr val="FFFFFF"/>
                </a:solidFill>
              </a:rPr>
              <a:t>"resilience comes from relationships, not just resources" and businesses embedded in community "stayed stronger during crises like COVID."</a:t>
            </a:r>
            <a:endParaRPr b="1" sz="1595">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500"/>
              <a:t>POVs &amp; HMWs</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29"/>
          <p:cNvGrpSpPr/>
          <p:nvPr/>
        </p:nvGrpSpPr>
        <p:grpSpPr>
          <a:xfrm>
            <a:off x="285800" y="280200"/>
            <a:ext cx="4286196" cy="2184300"/>
            <a:chOff x="2428875" y="1479600"/>
            <a:chExt cx="4286196" cy="2184300"/>
          </a:xfrm>
        </p:grpSpPr>
        <p:sp>
          <p:nvSpPr>
            <p:cNvPr id="231" name="Google Shape;231;p29"/>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32" name="Google Shape;232;p29"/>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33" name="Google Shape;233;p29"/>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34" name="Google Shape;234;p29"/>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700">
                  <a:solidFill>
                    <a:srgbClr val="FFFFFF"/>
                  </a:solidFill>
                  <a:latin typeface="IBM Plex Mono"/>
                  <a:ea typeface="IBM Plex Mono"/>
                  <a:cs typeface="IBM Plex Mono"/>
                  <a:sym typeface="IBM Plex Mono"/>
                </a:rPr>
                <a:t>We met Taryn, a mid 30s co-salon owner with her husband, who is struggling to attract customers, and was surprised to see us come in to her salon. </a:t>
              </a:r>
              <a:endParaRPr sz="1700">
                <a:solidFill>
                  <a:srgbClr val="FFFFFF"/>
                </a:solidFill>
                <a:latin typeface="IBM Plex Mono"/>
                <a:ea typeface="IBM Plex Mono"/>
                <a:cs typeface="IBM Plex Mono"/>
                <a:sym typeface="IBM Plex Mono"/>
              </a:endParaRPr>
            </a:p>
          </p:txBody>
        </p:sp>
      </p:grpSp>
      <p:grpSp>
        <p:nvGrpSpPr>
          <p:cNvPr id="235" name="Google Shape;235;p29"/>
          <p:cNvGrpSpPr/>
          <p:nvPr/>
        </p:nvGrpSpPr>
        <p:grpSpPr>
          <a:xfrm>
            <a:off x="4737050" y="280200"/>
            <a:ext cx="4286196" cy="2184300"/>
            <a:chOff x="2428875" y="1479600"/>
            <a:chExt cx="4286196" cy="2184300"/>
          </a:xfrm>
        </p:grpSpPr>
        <p:sp>
          <p:nvSpPr>
            <p:cNvPr id="236" name="Google Shape;236;p29"/>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37" name="Google Shape;237;p29"/>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38" name="Google Shape;238;p29"/>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39" name="Google Shape;239;p29"/>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We were surprised to notice that despite saying that opening the salon was her dream, Taryn doesn’t put in any effort into knowing her community or interact with other salons in the area.</a:t>
              </a:r>
              <a:endParaRPr sz="1500">
                <a:solidFill>
                  <a:srgbClr val="FFFFFF"/>
                </a:solidFill>
                <a:latin typeface="IBM Plex Mono"/>
                <a:ea typeface="IBM Plex Mono"/>
                <a:cs typeface="IBM Plex Mono"/>
                <a:sym typeface="IBM Plex Mono"/>
              </a:endParaRPr>
            </a:p>
          </p:txBody>
        </p:sp>
      </p:grpSp>
      <p:grpSp>
        <p:nvGrpSpPr>
          <p:cNvPr id="240" name="Google Shape;240;p29"/>
          <p:cNvGrpSpPr/>
          <p:nvPr/>
        </p:nvGrpSpPr>
        <p:grpSpPr>
          <a:xfrm>
            <a:off x="4737050" y="2708725"/>
            <a:ext cx="4286196" cy="2184300"/>
            <a:chOff x="2428875" y="1479600"/>
            <a:chExt cx="4286196" cy="2184300"/>
          </a:xfrm>
        </p:grpSpPr>
        <p:sp>
          <p:nvSpPr>
            <p:cNvPr id="241" name="Google Shape;241;p29"/>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42" name="Google Shape;242;p29"/>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43" name="Google Shape;243;p29"/>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44" name="Google Shape;244;p29"/>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It would be game changing if Taryn could envision the potential of her business as an anchor in the community, by seeing competitors as collaborators, and embedding herself in her neighborhood</a:t>
              </a:r>
              <a:endParaRPr sz="1500">
                <a:solidFill>
                  <a:srgbClr val="FFFFFF"/>
                </a:solidFill>
                <a:latin typeface="IBM Plex Mono"/>
                <a:ea typeface="IBM Plex Mono"/>
                <a:cs typeface="IBM Plex Mono"/>
                <a:sym typeface="IBM Plex Mono"/>
              </a:endParaRPr>
            </a:p>
          </p:txBody>
        </p:sp>
      </p:grpSp>
      <p:grpSp>
        <p:nvGrpSpPr>
          <p:cNvPr id="245" name="Google Shape;245;p29"/>
          <p:cNvGrpSpPr/>
          <p:nvPr/>
        </p:nvGrpSpPr>
        <p:grpSpPr>
          <a:xfrm>
            <a:off x="285800" y="2708725"/>
            <a:ext cx="4286196" cy="2184300"/>
            <a:chOff x="2428875" y="1479600"/>
            <a:chExt cx="4286196" cy="2184300"/>
          </a:xfrm>
        </p:grpSpPr>
        <p:sp>
          <p:nvSpPr>
            <p:cNvPr id="246" name="Google Shape;246;p29"/>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47" name="Google Shape;247;p29"/>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48" name="Google Shape;248;p29"/>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49" name="Google Shape;249;p29"/>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700">
                  <a:solidFill>
                    <a:srgbClr val="FFFFFF"/>
                  </a:solidFill>
                  <a:latin typeface="IBM Plex Mono"/>
                  <a:ea typeface="IBM Plex Mono"/>
                  <a:cs typeface="IBM Plex Mono"/>
                  <a:sym typeface="IBM Plex Mono"/>
                </a:rPr>
                <a:t>We wonder if this means that Taryn’s view of success and achievement of her dream is defined by opening the salon rather than building a community or attracting customers.</a:t>
              </a:r>
              <a:endParaRPr sz="1700">
                <a:solidFill>
                  <a:srgbClr val="FFFFFF"/>
                </a:solidFill>
                <a:latin typeface="IBM Plex Mono"/>
                <a:ea typeface="IBM Plex Mono"/>
                <a:cs typeface="IBM Plex Mono"/>
                <a:sym typeface="IBM Plex Mon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nvSpPr>
        <p:spPr>
          <a:xfrm>
            <a:off x="391875" y="2375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Roboto"/>
                <a:ea typeface="Roboto"/>
                <a:cs typeface="Roboto"/>
                <a:sym typeface="Roboto"/>
              </a:rPr>
              <a:t>HMWs</a:t>
            </a:r>
            <a:endParaRPr b="1" sz="2000">
              <a:solidFill>
                <a:schemeClr val="dk1"/>
              </a:solidFill>
              <a:latin typeface="Roboto"/>
              <a:ea typeface="Roboto"/>
              <a:cs typeface="Roboto"/>
              <a:sym typeface="Roboto"/>
            </a:endParaRPr>
          </a:p>
        </p:txBody>
      </p:sp>
      <p:sp>
        <p:nvSpPr>
          <p:cNvPr id="255" name="Google Shape;255;p30"/>
          <p:cNvSpPr txBox="1"/>
          <p:nvPr/>
        </p:nvSpPr>
        <p:spPr>
          <a:xfrm>
            <a:off x="424500" y="770050"/>
            <a:ext cx="8549400" cy="4146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AutoNum type="arabicPeriod"/>
            </a:pPr>
            <a:r>
              <a:rPr b="1" lang="en-GB" sz="1500" u="sng">
                <a:solidFill>
                  <a:schemeClr val="dk1"/>
                </a:solidFill>
              </a:rPr>
              <a:t>HMW convince isolated business owners like Taryn that community connection and collaboration is profitable? </a:t>
            </a:r>
            <a:endParaRPr b="1" sz="1500" u="sng">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leverage </a:t>
            </a:r>
            <a:r>
              <a:rPr lang="en-GB" sz="1100">
                <a:solidFill>
                  <a:schemeClr val="dk1"/>
                </a:solidFill>
              </a:rPr>
              <a:t>what makes Taryn’s salon unique</a:t>
            </a:r>
            <a:r>
              <a:rPr lang="en-GB" sz="1100">
                <a:solidFill>
                  <a:schemeClr val="dk1"/>
                </a:solidFill>
              </a:rPr>
              <a:t> to convince customers to choose her salon over others?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turn the salon experience into more than just a salon, but a place where people can come to connect?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leverage a lack of foot traffic as a key part of the salon experience (e.g., exclusivity or private, quality service)?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reduce the sense of competition between similar businesses in one area (like salons) and instead promote collaboration or community support?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support small businesses with less reviews and market them as, or even more, appealing compared to well-established businesses with many online reviews?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redesign the salon appear to be popular when customers walk by it, to attract even more customers?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reimagine what “success” looks like for a new salon: is it volume/profit margins or building relationships?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support business owners who currently view competitors as threats, and convince them of the potential personal and business value of viewing them as potential collaborators and community partners? </a:t>
            </a:r>
            <a:r>
              <a:rPr lang="en-GB" sz="1100">
                <a:solidFill>
                  <a:schemeClr val="dk1"/>
                </a:solidFill>
                <a:highlight>
                  <a:srgbClr val="F4CCCC"/>
                </a:highlight>
              </a:rPr>
              <a:t>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use beauty as a shared experience rather than a typical private one that is consolidated in a salon?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translatesTaryn’s dreams and aspirations for her salon as a compelling point to potential customers?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a:t>
            </a:r>
            <a:r>
              <a:rPr lang="en-GB" sz="1100">
                <a:solidFill>
                  <a:schemeClr val="dk1"/>
                </a:solidFill>
              </a:rPr>
              <a:t>improve</a:t>
            </a:r>
            <a:r>
              <a:rPr lang="en-GB" sz="1100">
                <a:solidFill>
                  <a:schemeClr val="dk1"/>
                </a:solidFill>
              </a:rPr>
              <a:t> her marketing towards customers and lets her know what is going wrong with her current strategy? </a:t>
            </a:r>
            <a:endParaRPr sz="18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1"/>
          <p:cNvGrpSpPr/>
          <p:nvPr/>
        </p:nvGrpSpPr>
        <p:grpSpPr>
          <a:xfrm>
            <a:off x="285800" y="280200"/>
            <a:ext cx="4286196" cy="2184300"/>
            <a:chOff x="2428875" y="1479600"/>
            <a:chExt cx="4286196" cy="2184300"/>
          </a:xfrm>
        </p:grpSpPr>
        <p:sp>
          <p:nvSpPr>
            <p:cNvPr id="261" name="Google Shape;261;p31"/>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62" name="Google Shape;262;p31"/>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63" name="Google Shape;263;p31"/>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64" name="Google Shape;264;p31"/>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700">
                  <a:solidFill>
                    <a:schemeClr val="dk1"/>
                  </a:solidFill>
                  <a:latin typeface="IBM Plex Mono"/>
                  <a:ea typeface="IBM Plex Mono"/>
                  <a:cs typeface="IBM Plex Mono"/>
                  <a:sym typeface="IBM Plex Mono"/>
                </a:rPr>
                <a:t>We </a:t>
              </a:r>
              <a:r>
                <a:rPr lang="en-GB" sz="1700">
                  <a:solidFill>
                    <a:schemeClr val="dk1"/>
                  </a:solidFill>
                  <a:latin typeface="IBM Plex Mono"/>
                  <a:ea typeface="IBM Plex Mono"/>
                  <a:cs typeface="IBM Plex Mono"/>
                  <a:sym typeface="IBM Plex Mono"/>
                </a:rPr>
                <a:t>met Beatrice</a:t>
              </a:r>
              <a:r>
                <a:rPr lang="en-GB" sz="1700">
                  <a:solidFill>
                    <a:schemeClr val="dk1"/>
                  </a:solidFill>
                  <a:latin typeface="IBM Plex Mono"/>
                  <a:ea typeface="IBM Plex Mono"/>
                  <a:cs typeface="IBM Plex Mono"/>
                  <a:sym typeface="IBM Plex Mono"/>
                </a:rPr>
                <a:t>, a retired grandmother of 2 who was eating at a small chain restaurant next to her home.</a:t>
              </a:r>
              <a:r>
                <a:rPr lang="en-GB" sz="1700">
                  <a:solidFill>
                    <a:schemeClr val="dk1"/>
                  </a:solidFill>
                  <a:latin typeface="IBM Plex Mono"/>
                  <a:ea typeface="IBM Plex Mono"/>
                  <a:cs typeface="IBM Plex Mono"/>
                  <a:sym typeface="IBM Plex Mono"/>
                </a:rPr>
                <a:t> </a:t>
              </a:r>
              <a:endParaRPr sz="1700">
                <a:solidFill>
                  <a:schemeClr val="dk1"/>
                </a:solidFill>
                <a:latin typeface="IBM Plex Mono"/>
                <a:ea typeface="IBM Plex Mono"/>
                <a:cs typeface="IBM Plex Mono"/>
                <a:sym typeface="IBM Plex Mono"/>
              </a:endParaRPr>
            </a:p>
          </p:txBody>
        </p:sp>
      </p:grpSp>
      <p:grpSp>
        <p:nvGrpSpPr>
          <p:cNvPr id="265" name="Google Shape;265;p31"/>
          <p:cNvGrpSpPr/>
          <p:nvPr/>
        </p:nvGrpSpPr>
        <p:grpSpPr>
          <a:xfrm>
            <a:off x="4737050" y="280200"/>
            <a:ext cx="4286196" cy="2184300"/>
            <a:chOff x="2428875" y="1479600"/>
            <a:chExt cx="4286196" cy="2184300"/>
          </a:xfrm>
        </p:grpSpPr>
        <p:sp>
          <p:nvSpPr>
            <p:cNvPr id="266" name="Google Shape;266;p31"/>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67" name="Google Shape;267;p31"/>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68" name="Google Shape;268;p31"/>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69" name="Google Shape;269;p31"/>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600">
                  <a:solidFill>
                    <a:srgbClr val="FFFFFF"/>
                  </a:solidFill>
                  <a:latin typeface="IBM Plex Mono"/>
                  <a:ea typeface="IBM Plex Mono"/>
                  <a:cs typeface="IBM Plex Mono"/>
                  <a:sym typeface="IBM Plex Mono"/>
                </a:rPr>
                <a:t>We were surprised to notice she exclusively shops in big businesses for groceries, but she likes to support small businesses in the </a:t>
              </a:r>
              <a:r>
                <a:rPr lang="en-GB" sz="1600">
                  <a:solidFill>
                    <a:srgbClr val="FFFFFF"/>
                  </a:solidFill>
                  <a:latin typeface="IBM Plex Mono"/>
                  <a:ea typeface="IBM Plex Mono"/>
                  <a:cs typeface="IBM Plex Mono"/>
                  <a:sym typeface="IBM Plex Mono"/>
                </a:rPr>
                <a:t>restaurant</a:t>
              </a:r>
              <a:r>
                <a:rPr lang="en-GB" sz="1600">
                  <a:solidFill>
                    <a:srgbClr val="FFFFFF"/>
                  </a:solidFill>
                  <a:latin typeface="IBM Plex Mono"/>
                  <a:ea typeface="IBM Plex Mono"/>
                  <a:cs typeface="IBM Plex Mono"/>
                  <a:sym typeface="IBM Plex Mono"/>
                </a:rPr>
                <a:t> and clothing sectors.</a:t>
              </a:r>
              <a:endParaRPr sz="1600">
                <a:solidFill>
                  <a:srgbClr val="FFFFFF"/>
                </a:solidFill>
                <a:latin typeface="IBM Plex Mono"/>
                <a:ea typeface="IBM Plex Mono"/>
                <a:cs typeface="IBM Plex Mono"/>
                <a:sym typeface="IBM Plex Mono"/>
              </a:endParaRPr>
            </a:p>
          </p:txBody>
        </p:sp>
      </p:grpSp>
      <p:grpSp>
        <p:nvGrpSpPr>
          <p:cNvPr id="270" name="Google Shape;270;p31"/>
          <p:cNvGrpSpPr/>
          <p:nvPr/>
        </p:nvGrpSpPr>
        <p:grpSpPr>
          <a:xfrm>
            <a:off x="4737050" y="2708725"/>
            <a:ext cx="4286196" cy="2184300"/>
            <a:chOff x="2428875" y="1479600"/>
            <a:chExt cx="4286196" cy="2184300"/>
          </a:xfrm>
        </p:grpSpPr>
        <p:sp>
          <p:nvSpPr>
            <p:cNvPr id="271" name="Google Shape;271;p31"/>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72" name="Google Shape;272;p31"/>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73" name="Google Shape;273;p31"/>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74" name="Google Shape;274;p31"/>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600">
                  <a:solidFill>
                    <a:srgbClr val="FFFFFF"/>
                  </a:solidFill>
                  <a:latin typeface="IBM Plex Mono"/>
                  <a:ea typeface="IBM Plex Mono"/>
                  <a:cs typeface="IBM Plex Mono"/>
                  <a:sym typeface="IBM Plex Mono"/>
                </a:rPr>
                <a:t>It would be game changing if Beatrice had a way to get quality assurance and discover small businesses that offer the same level of services as chains.</a:t>
              </a:r>
              <a:endParaRPr sz="1600">
                <a:solidFill>
                  <a:srgbClr val="FFFFFF"/>
                </a:solidFill>
                <a:latin typeface="IBM Plex Mono"/>
                <a:ea typeface="IBM Plex Mono"/>
                <a:cs typeface="IBM Plex Mono"/>
                <a:sym typeface="IBM Plex Mono"/>
              </a:endParaRPr>
            </a:p>
          </p:txBody>
        </p:sp>
      </p:grpSp>
      <p:grpSp>
        <p:nvGrpSpPr>
          <p:cNvPr id="275" name="Google Shape;275;p31"/>
          <p:cNvGrpSpPr/>
          <p:nvPr/>
        </p:nvGrpSpPr>
        <p:grpSpPr>
          <a:xfrm>
            <a:off x="285800" y="2708725"/>
            <a:ext cx="4286196" cy="2184300"/>
            <a:chOff x="2428875" y="1479600"/>
            <a:chExt cx="4286196" cy="2184300"/>
          </a:xfrm>
        </p:grpSpPr>
        <p:sp>
          <p:nvSpPr>
            <p:cNvPr id="276" name="Google Shape;276;p31"/>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77" name="Google Shape;277;p31"/>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78" name="Google Shape;278;p31"/>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79" name="Google Shape;279;p31"/>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We wonder if this means she feels </a:t>
              </a:r>
              <a:r>
                <a:rPr lang="en-GB" sz="1500">
                  <a:solidFill>
                    <a:srgbClr val="FFFFFF"/>
                  </a:solidFill>
                  <a:latin typeface="IBM Plex Mono"/>
                  <a:ea typeface="IBM Plex Mono"/>
                  <a:cs typeface="IBM Plex Mono"/>
                  <a:sym typeface="IBM Plex Mono"/>
                </a:rPr>
                <a:t>conflicted</a:t>
              </a:r>
              <a:r>
                <a:rPr lang="en-GB" sz="1500">
                  <a:solidFill>
                    <a:srgbClr val="FFFFFF"/>
                  </a:solidFill>
                  <a:latin typeface="IBM Plex Mono"/>
                  <a:ea typeface="IBM Plex Mono"/>
                  <a:cs typeface="IBM Plex Mono"/>
                  <a:sym typeface="IBM Plex Mono"/>
                </a:rPr>
                <a:t> between her moral obligation to support small businesses for the experience and big chains for the quality and convenience.</a:t>
              </a:r>
              <a:endParaRPr sz="1500">
                <a:solidFill>
                  <a:srgbClr val="FFFFFF"/>
                </a:solidFill>
                <a:latin typeface="IBM Plex Mono"/>
                <a:ea typeface="IBM Plex Mono"/>
                <a:cs typeface="IBM Plex Mono"/>
                <a:sym typeface="IBM Plex Mon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nvSpPr>
        <p:spPr>
          <a:xfrm>
            <a:off x="391875" y="2375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Roboto"/>
                <a:ea typeface="Roboto"/>
                <a:cs typeface="Roboto"/>
                <a:sym typeface="Roboto"/>
              </a:rPr>
              <a:t>HMWs</a:t>
            </a:r>
            <a:endParaRPr b="1" sz="2000">
              <a:solidFill>
                <a:schemeClr val="dk1"/>
              </a:solidFill>
              <a:latin typeface="Roboto"/>
              <a:ea typeface="Roboto"/>
              <a:cs typeface="Roboto"/>
              <a:sym typeface="Roboto"/>
            </a:endParaRPr>
          </a:p>
        </p:txBody>
      </p:sp>
      <p:sp>
        <p:nvSpPr>
          <p:cNvPr id="285" name="Google Shape;285;p32"/>
          <p:cNvSpPr txBox="1"/>
          <p:nvPr/>
        </p:nvSpPr>
        <p:spPr>
          <a:xfrm>
            <a:off x="600250" y="672700"/>
            <a:ext cx="8320800" cy="4779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shift customers’ perceptions so that groceries from small businesses feel just as high-quality as big-name stores?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spotlight what makes each small </a:t>
            </a:r>
            <a:r>
              <a:rPr lang="en-GB" sz="1100">
                <a:solidFill>
                  <a:schemeClr val="dk1"/>
                </a:solidFill>
              </a:rPr>
              <a:t>businesses</a:t>
            </a:r>
            <a:r>
              <a:rPr lang="en-GB" sz="1100">
                <a:solidFill>
                  <a:schemeClr val="dk1"/>
                </a:solidFill>
              </a:rPr>
              <a:t> offering distinct and worth discovering?</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translates the same experience of memberships and quality offerings that big businesses offer to small businesses?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customers of small businesses feel genuinely appreciated for their loyalty</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shopping at small businesses feel effortless without losing their personal touch?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discovering new small businesses feel natural and rewarding for customers who already care about shopping local?</a:t>
            </a:r>
            <a:endParaRPr sz="11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GB" sz="1500" u="sng">
                <a:solidFill>
                  <a:schemeClr val="dk1"/>
                </a:solidFill>
              </a:rPr>
              <a:t>HMW translates the same customer experience of a big corporation to level up small businesses</a:t>
            </a:r>
            <a:endParaRPr b="1" sz="1500" u="sng">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emphasize the human connection and community building aspect of small businesses and highlight that as a benefit of shopping at small businesses?  </a:t>
            </a:r>
            <a:endParaRPr sz="1100">
              <a:solidFill>
                <a:schemeClr val="dk1"/>
              </a:solidFill>
              <a:highlight>
                <a:srgbClr val="F4CCCC"/>
              </a:highlight>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the warmth of human connection and community the defining reason people choose small businesses?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extend the trust people feel at their favorite local restaurants to other kinds of small businesses? HMW make discovering local businesses a gateway for newcomers to feel connected in their new community?</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inspire people to recommend small local alternatives as passionately as they do big brands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connect people’s values around sustainability and ethics to real, local shopping choices they feel good about?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the feeling of being a ‘regular’ a signal of trust for new customers?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use the emotional and ethical tensions people feel from big corporations to understand what they crave in local experiences?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the shopping experience at small businesses consistent and dependable rather than random and risky?</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make discovering small businesses feel like finding hidden gems or finding treasures?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promote establishing personal relationships with store owner as a differentiator and a benefit?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sz="1100">
                <a:solidFill>
                  <a:schemeClr val="dk1"/>
                </a:solidFill>
              </a:rPr>
              <a:t>HMW integrates the experience of trying new local stores as part of a weekly routine or form a habit?</a:t>
            </a:r>
            <a:endParaRPr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33"/>
          <p:cNvGrpSpPr/>
          <p:nvPr/>
        </p:nvGrpSpPr>
        <p:grpSpPr>
          <a:xfrm>
            <a:off x="285800" y="280200"/>
            <a:ext cx="4286196" cy="2184300"/>
            <a:chOff x="2428875" y="1479600"/>
            <a:chExt cx="4286196" cy="2184300"/>
          </a:xfrm>
        </p:grpSpPr>
        <p:sp>
          <p:nvSpPr>
            <p:cNvPr id="291" name="Google Shape;291;p33"/>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92" name="Google Shape;292;p33"/>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93" name="Google Shape;293;p33"/>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94" name="Google Shape;294;p33"/>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chemeClr val="dk1"/>
                  </a:solidFill>
                  <a:latin typeface="IBM Plex Mono"/>
                  <a:ea typeface="IBM Plex Mono"/>
                  <a:cs typeface="IBM Plex Mono"/>
                  <a:sym typeface="IBM Plex Mono"/>
                </a:rPr>
                <a:t>We met Mark, a manager at a local bubble tea shop, who had only been working there for 6 months, and it was his first time being a manager. </a:t>
              </a:r>
              <a:endParaRPr sz="1500">
                <a:solidFill>
                  <a:schemeClr val="dk1"/>
                </a:solidFill>
                <a:latin typeface="IBM Plex Mono"/>
                <a:ea typeface="IBM Plex Mono"/>
                <a:cs typeface="IBM Plex Mono"/>
                <a:sym typeface="IBM Plex Mono"/>
              </a:endParaRPr>
            </a:p>
          </p:txBody>
        </p:sp>
      </p:grpSp>
      <p:grpSp>
        <p:nvGrpSpPr>
          <p:cNvPr id="295" name="Google Shape;295;p33"/>
          <p:cNvGrpSpPr/>
          <p:nvPr/>
        </p:nvGrpSpPr>
        <p:grpSpPr>
          <a:xfrm>
            <a:off x="4737050" y="280200"/>
            <a:ext cx="4286196" cy="2184300"/>
            <a:chOff x="2428875" y="1479600"/>
            <a:chExt cx="4286196" cy="2184300"/>
          </a:xfrm>
        </p:grpSpPr>
        <p:sp>
          <p:nvSpPr>
            <p:cNvPr id="296" name="Google Shape;296;p33"/>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297" name="Google Shape;297;p33"/>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98" name="Google Shape;298;p33"/>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299" name="Google Shape;299;p33"/>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We were surprised to notice that even as a manager, he has to look up YT videos on how to manage to know how to do certain things and improve the business.</a:t>
              </a:r>
              <a:endParaRPr sz="1500">
                <a:solidFill>
                  <a:srgbClr val="FFFFFF"/>
                </a:solidFill>
                <a:latin typeface="IBM Plex Mono"/>
                <a:ea typeface="IBM Plex Mono"/>
                <a:cs typeface="IBM Plex Mono"/>
                <a:sym typeface="IBM Plex Mono"/>
              </a:endParaRPr>
            </a:p>
          </p:txBody>
        </p:sp>
      </p:grpSp>
      <p:grpSp>
        <p:nvGrpSpPr>
          <p:cNvPr id="300" name="Google Shape;300;p33"/>
          <p:cNvGrpSpPr/>
          <p:nvPr/>
        </p:nvGrpSpPr>
        <p:grpSpPr>
          <a:xfrm>
            <a:off x="4737050" y="2708725"/>
            <a:ext cx="4286196" cy="2184300"/>
            <a:chOff x="2428875" y="1479600"/>
            <a:chExt cx="4286196" cy="2184300"/>
          </a:xfrm>
        </p:grpSpPr>
        <p:sp>
          <p:nvSpPr>
            <p:cNvPr id="301" name="Google Shape;301;p33"/>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302" name="Google Shape;302;p33"/>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303" name="Google Shape;303;p33"/>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304" name="Google Shape;304;p33"/>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It would be game changing if Mark felt validated in his </a:t>
              </a:r>
              <a:r>
                <a:rPr lang="en-GB" sz="1500">
                  <a:solidFill>
                    <a:srgbClr val="FFFFFF"/>
                  </a:solidFill>
                  <a:latin typeface="IBM Plex Mono"/>
                  <a:ea typeface="IBM Plex Mono"/>
                  <a:cs typeface="IBM Plex Mono"/>
                  <a:sym typeface="IBM Plex Mono"/>
                </a:rPr>
                <a:t>abilities</a:t>
              </a:r>
              <a:r>
                <a:rPr lang="en-GB" sz="1500">
                  <a:solidFill>
                    <a:srgbClr val="FFFFFF"/>
                  </a:solidFill>
                  <a:latin typeface="IBM Plex Mono"/>
                  <a:ea typeface="IBM Plex Mono"/>
                  <a:cs typeface="IBM Plex Mono"/>
                  <a:sym typeface="IBM Plex Mono"/>
                </a:rPr>
                <a:t> while being encouraged to grow, transforming his lack of preparation into motivation and confidence to succeed in his role.</a:t>
              </a:r>
              <a:endParaRPr sz="1500">
                <a:solidFill>
                  <a:srgbClr val="FFFFFF"/>
                </a:solidFill>
                <a:latin typeface="IBM Plex Mono"/>
                <a:ea typeface="IBM Plex Mono"/>
                <a:cs typeface="IBM Plex Mono"/>
                <a:sym typeface="IBM Plex Mono"/>
              </a:endParaRPr>
            </a:p>
          </p:txBody>
        </p:sp>
      </p:grpSp>
      <p:grpSp>
        <p:nvGrpSpPr>
          <p:cNvPr id="305" name="Google Shape;305;p33"/>
          <p:cNvGrpSpPr/>
          <p:nvPr/>
        </p:nvGrpSpPr>
        <p:grpSpPr>
          <a:xfrm>
            <a:off x="285800" y="2708725"/>
            <a:ext cx="4286196" cy="2184300"/>
            <a:chOff x="2428875" y="1479600"/>
            <a:chExt cx="4286196" cy="2184300"/>
          </a:xfrm>
        </p:grpSpPr>
        <p:sp>
          <p:nvSpPr>
            <p:cNvPr id="306" name="Google Shape;306;p33"/>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GB"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307" name="Google Shape;307;p33"/>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308" name="Google Shape;308;p33"/>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309" name="Google Shape;309;p33"/>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500">
                  <a:solidFill>
                    <a:srgbClr val="FFFFFF"/>
                  </a:solidFill>
                  <a:latin typeface="IBM Plex Mono"/>
                  <a:ea typeface="IBM Plex Mono"/>
                  <a:cs typeface="IBM Plex Mono"/>
                  <a:sym typeface="IBM Plex Mono"/>
                </a:rPr>
                <a:t>We wonder if this means he feels inadequate as a manager and has to use trial and error to solve current problems he faces instead of drawing from his experience.</a:t>
              </a:r>
              <a:endParaRPr sz="1500">
                <a:solidFill>
                  <a:srgbClr val="FFFFFF"/>
                </a:solidFill>
                <a:latin typeface="IBM Plex Mono"/>
                <a:ea typeface="IBM Plex Mono"/>
                <a:cs typeface="IBM Plex Mono"/>
                <a:sym typeface="IBM Plex Mon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nvSpPr>
        <p:spPr>
          <a:xfrm>
            <a:off x="332500" y="3087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Roboto"/>
                <a:ea typeface="Roboto"/>
                <a:cs typeface="Roboto"/>
                <a:sym typeface="Roboto"/>
              </a:rPr>
              <a:t>HMWs</a:t>
            </a:r>
            <a:endParaRPr b="1" sz="2000">
              <a:solidFill>
                <a:schemeClr val="dk1"/>
              </a:solidFill>
              <a:latin typeface="Roboto"/>
              <a:ea typeface="Roboto"/>
              <a:cs typeface="Roboto"/>
              <a:sym typeface="Roboto"/>
            </a:endParaRPr>
          </a:p>
        </p:txBody>
      </p:sp>
      <p:sp>
        <p:nvSpPr>
          <p:cNvPr id="315" name="Google Shape;315;p34"/>
          <p:cNvSpPr txBox="1"/>
          <p:nvPr/>
        </p:nvSpPr>
        <p:spPr>
          <a:xfrm>
            <a:off x="434375" y="740425"/>
            <a:ext cx="8529600" cy="4235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accelerate the learning curve for managers entering a sector where they lack prior experience so they can handle day-to-day challenges with confidence?</a:t>
            </a:r>
            <a:endParaRPr sz="10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GB" u="sng">
                <a:solidFill>
                  <a:schemeClr val="dk1"/>
                </a:solidFill>
              </a:rPr>
              <a:t>HMW </a:t>
            </a:r>
            <a:r>
              <a:rPr b="1" lang="en-GB" u="sng">
                <a:solidFill>
                  <a:schemeClr val="dk1"/>
                </a:solidFill>
              </a:rPr>
              <a:t>support people in their early career who are learning through trial and error with experienced mentors to provide guidance on their community specific challenges?</a:t>
            </a:r>
            <a:endParaRPr b="1" u="sng">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enable managers new to an area to understand the local customer behaviors, competitor landscape, and community dynamics that impact their business success?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capture and transfer institutional knowledge from previous managers so new managers don't have to rediscover solutions to recurring problems?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ensure managers encounter learning content that addresses their immediate, context-specific challenges rather than generic management theory?</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create opportunities for inexperienced managers to learn from peers facing similar challenges in their area?</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enable managers to track what problem-solving approaches they've tried so they can build on lessons learned instead of starting from scratch each time?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equip managers without prior experience to become competent in their role within their first 30 days?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transform the anxiety inexperienced managers feel when starting into curiosity and motivation to learn?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enable new managers to build trust and rapport with their team before facing their first challenging situation together?</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make the trial-and-error learning that managers experience feel like progress and skill-building rather than repeated failure?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provide managers with immediate, judgment-free support when they encounter problems they don't know how to solve?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create connection and belonging for new managers during onboarding so they feel supported rather than isolated in their learning?</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create a culture where new managers feel empowered to ask questions and seek guidance without fear of judgment or being seen as a burden?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GB" sz="1000">
                <a:solidFill>
                  <a:schemeClr val="dk1"/>
                </a:solidFill>
              </a:rPr>
              <a:t>HMW recognize and celebrate the small wins and skill development that happens during a manager's learning journey so they stay motivated through the challenging early period?</a:t>
            </a:r>
            <a:endParaRPr sz="1000">
              <a:solidFill>
                <a:schemeClr val="dk1"/>
              </a:solidFill>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500"/>
              <a:t>Solutions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1297500" y="586375"/>
            <a:ext cx="7038900" cy="487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Meet The Team</a:t>
            </a:r>
            <a:endParaRPr/>
          </a:p>
        </p:txBody>
      </p:sp>
      <p:grpSp>
        <p:nvGrpSpPr>
          <p:cNvPr id="130" name="Google Shape;130;p18"/>
          <p:cNvGrpSpPr/>
          <p:nvPr/>
        </p:nvGrpSpPr>
        <p:grpSpPr>
          <a:xfrm>
            <a:off x="1395900" y="1406080"/>
            <a:ext cx="6486849" cy="2494820"/>
            <a:chOff x="1328600" y="1325880"/>
            <a:chExt cx="6486849" cy="2494820"/>
          </a:xfrm>
        </p:grpSpPr>
        <p:pic>
          <p:nvPicPr>
            <p:cNvPr id="131" name="Google Shape;131;p18" title="eva1 (1).jpg"/>
            <p:cNvPicPr preferRelativeResize="0"/>
            <p:nvPr/>
          </p:nvPicPr>
          <p:blipFill rotWithShape="1">
            <a:blip r:embed="rId3">
              <a:alphaModFix/>
            </a:blip>
            <a:srcRect b="0" l="9177" r="9177" t="0"/>
            <a:stretch/>
          </p:blipFill>
          <p:spPr>
            <a:xfrm>
              <a:off x="1328600" y="1325880"/>
              <a:ext cx="2086200" cy="2490200"/>
            </a:xfrm>
            <a:prstGeom prst="rect">
              <a:avLst/>
            </a:prstGeom>
            <a:noFill/>
            <a:ln>
              <a:noFill/>
            </a:ln>
          </p:spPr>
        </p:pic>
        <p:pic>
          <p:nvPicPr>
            <p:cNvPr id="132" name="Google Shape;132;p18" title="Screenshot 2025-09-27 at 5.09.25 PM.png"/>
            <p:cNvPicPr preferRelativeResize="0"/>
            <p:nvPr/>
          </p:nvPicPr>
          <p:blipFill rotWithShape="1">
            <a:blip r:embed="rId4">
              <a:alphaModFix/>
            </a:blip>
            <a:srcRect b="9336" l="0" r="0" t="9336"/>
            <a:stretch/>
          </p:blipFill>
          <p:spPr>
            <a:xfrm>
              <a:off x="3528900" y="1325881"/>
              <a:ext cx="2086199" cy="2490200"/>
            </a:xfrm>
            <a:prstGeom prst="rect">
              <a:avLst/>
            </a:prstGeom>
            <a:noFill/>
            <a:ln>
              <a:noFill/>
            </a:ln>
          </p:spPr>
        </p:pic>
        <p:pic>
          <p:nvPicPr>
            <p:cNvPr id="133" name="Google Shape;133;p18" title="1701149980435 (2).jpeg"/>
            <p:cNvPicPr preferRelativeResize="0"/>
            <p:nvPr/>
          </p:nvPicPr>
          <p:blipFill rotWithShape="1">
            <a:blip r:embed="rId5">
              <a:alphaModFix/>
            </a:blip>
            <a:srcRect b="0" l="8109" r="8117" t="0"/>
            <a:stretch/>
          </p:blipFill>
          <p:spPr>
            <a:xfrm>
              <a:off x="5729250" y="1325881"/>
              <a:ext cx="2086199" cy="2490200"/>
            </a:xfrm>
            <a:prstGeom prst="rect">
              <a:avLst/>
            </a:prstGeom>
            <a:noFill/>
            <a:ln>
              <a:noFill/>
            </a:ln>
          </p:spPr>
        </p:pic>
        <p:sp>
          <p:nvSpPr>
            <p:cNvPr id="134" name="Google Shape;134;p18"/>
            <p:cNvSpPr/>
            <p:nvPr/>
          </p:nvSpPr>
          <p:spPr>
            <a:xfrm>
              <a:off x="1328650" y="2400200"/>
              <a:ext cx="2086200" cy="1420500"/>
            </a:xfrm>
            <a:prstGeom prst="rect">
              <a:avLst/>
            </a:prstGeom>
            <a:gradFill>
              <a:gsLst>
                <a:gs pos="0">
                  <a:srgbClr val="FFFFFF">
                    <a:alpha val="0"/>
                  </a:srgbClr>
                </a:gs>
                <a:gs pos="73000">
                  <a:srgbClr val="C0FFF7"/>
                </a:gs>
                <a:gs pos="100000">
                  <a:srgbClr val="C0FFF7"/>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a:ea typeface="Arial"/>
                <a:cs typeface="Arial"/>
                <a:sym typeface="Arial"/>
              </a:endParaRPr>
            </a:p>
          </p:txBody>
        </p:sp>
        <p:sp>
          <p:nvSpPr>
            <p:cNvPr id="135" name="Google Shape;135;p18"/>
            <p:cNvSpPr/>
            <p:nvPr/>
          </p:nvSpPr>
          <p:spPr>
            <a:xfrm>
              <a:off x="3528925" y="2400200"/>
              <a:ext cx="2086200" cy="1420500"/>
            </a:xfrm>
            <a:prstGeom prst="rect">
              <a:avLst/>
            </a:prstGeom>
            <a:gradFill>
              <a:gsLst>
                <a:gs pos="0">
                  <a:srgbClr val="FFFFFF">
                    <a:alpha val="0"/>
                  </a:srgbClr>
                </a:gs>
                <a:gs pos="73000">
                  <a:srgbClr val="C0FFF7"/>
                </a:gs>
                <a:gs pos="100000">
                  <a:srgbClr val="C0FFF7"/>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a:ea typeface="Arial"/>
                <a:cs typeface="Arial"/>
                <a:sym typeface="Arial"/>
              </a:endParaRPr>
            </a:p>
          </p:txBody>
        </p:sp>
        <p:sp>
          <p:nvSpPr>
            <p:cNvPr id="136" name="Google Shape;136;p18"/>
            <p:cNvSpPr/>
            <p:nvPr/>
          </p:nvSpPr>
          <p:spPr>
            <a:xfrm>
              <a:off x="5729200" y="2400200"/>
              <a:ext cx="2086200" cy="1420500"/>
            </a:xfrm>
            <a:prstGeom prst="rect">
              <a:avLst/>
            </a:prstGeom>
            <a:gradFill>
              <a:gsLst>
                <a:gs pos="0">
                  <a:srgbClr val="FFFFFF">
                    <a:alpha val="0"/>
                  </a:srgbClr>
                </a:gs>
                <a:gs pos="73000">
                  <a:srgbClr val="C0FFF7"/>
                </a:gs>
                <a:gs pos="100000">
                  <a:srgbClr val="C0FFF7"/>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a:ea typeface="Arial"/>
                <a:cs typeface="Arial"/>
                <a:sym typeface="Arial"/>
              </a:endParaRPr>
            </a:p>
          </p:txBody>
        </p:sp>
        <p:sp>
          <p:nvSpPr>
            <p:cNvPr id="137" name="Google Shape;137;p18"/>
            <p:cNvSpPr txBox="1"/>
            <p:nvPr/>
          </p:nvSpPr>
          <p:spPr>
            <a:xfrm>
              <a:off x="1328650" y="3146600"/>
              <a:ext cx="2086200" cy="674100"/>
            </a:xfrm>
            <a:prstGeom prst="rect">
              <a:avLst/>
            </a:prstGeom>
            <a:noFill/>
            <a:ln>
              <a:noFill/>
            </a:ln>
          </p:spPr>
          <p:txBody>
            <a:bodyPr anchorCtr="0" anchor="b" bIns="128000" lIns="109725" spcFirstLastPara="1" rIns="91425" wrap="square" tIns="91425">
              <a:noAutofit/>
            </a:bodyPr>
            <a:lstStyle/>
            <a:p>
              <a:pPr indent="0" lvl="0" marL="0" rtl="0" algn="l">
                <a:lnSpc>
                  <a:spcPct val="115000"/>
                </a:lnSpc>
                <a:spcBef>
                  <a:spcPts val="0"/>
                </a:spcBef>
                <a:spcAft>
                  <a:spcPts val="0"/>
                </a:spcAft>
                <a:buNone/>
              </a:pPr>
              <a:r>
                <a:rPr lang="en-GB" sz="1600">
                  <a:solidFill>
                    <a:srgbClr val="010101"/>
                  </a:solidFill>
                  <a:latin typeface="Albert Sans"/>
                  <a:ea typeface="Albert Sans"/>
                  <a:cs typeface="Albert Sans"/>
                  <a:sym typeface="Albert Sans"/>
                </a:rPr>
                <a:t>Eva Moraa Tom</a:t>
              </a:r>
              <a:endParaRPr sz="1800">
                <a:solidFill>
                  <a:srgbClr val="01010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GB" sz="1100">
                  <a:solidFill>
                    <a:srgbClr val="006141"/>
                  </a:solidFill>
                  <a:latin typeface="Albert Sans"/>
                  <a:ea typeface="Albert Sans"/>
                  <a:cs typeface="Albert Sans"/>
                  <a:sym typeface="Albert Sans"/>
                </a:rPr>
                <a:t>CS, Nairobi</a:t>
              </a:r>
              <a:endParaRPr sz="1100">
                <a:solidFill>
                  <a:srgbClr val="006141"/>
                </a:solidFill>
                <a:latin typeface="Albert Sans"/>
                <a:ea typeface="Albert Sans"/>
                <a:cs typeface="Albert Sans"/>
                <a:sym typeface="Albert Sans"/>
              </a:endParaRPr>
            </a:p>
          </p:txBody>
        </p:sp>
        <p:sp>
          <p:nvSpPr>
            <p:cNvPr id="138" name="Google Shape;138;p18"/>
            <p:cNvSpPr txBox="1"/>
            <p:nvPr/>
          </p:nvSpPr>
          <p:spPr>
            <a:xfrm>
              <a:off x="3528913" y="3146600"/>
              <a:ext cx="2086200" cy="674100"/>
            </a:xfrm>
            <a:prstGeom prst="rect">
              <a:avLst/>
            </a:prstGeom>
            <a:noFill/>
            <a:ln>
              <a:noFill/>
            </a:ln>
          </p:spPr>
          <p:txBody>
            <a:bodyPr anchorCtr="0" anchor="b" bIns="128000" lIns="109725" spcFirstLastPara="1" rIns="91425" wrap="square" tIns="91425">
              <a:noAutofit/>
            </a:bodyPr>
            <a:lstStyle/>
            <a:p>
              <a:pPr indent="0" lvl="0" marL="0" rtl="0" algn="l">
                <a:lnSpc>
                  <a:spcPct val="115000"/>
                </a:lnSpc>
                <a:spcBef>
                  <a:spcPts val="0"/>
                </a:spcBef>
                <a:spcAft>
                  <a:spcPts val="0"/>
                </a:spcAft>
                <a:buNone/>
              </a:pPr>
              <a:r>
                <a:rPr lang="en-GB" sz="1600">
                  <a:solidFill>
                    <a:srgbClr val="010101"/>
                  </a:solidFill>
                  <a:latin typeface="Albert Sans"/>
                  <a:ea typeface="Albert Sans"/>
                  <a:cs typeface="Albert Sans"/>
                  <a:sym typeface="Albert Sans"/>
                </a:rPr>
                <a:t>Sunny Sun</a:t>
              </a:r>
              <a:endParaRPr sz="1800">
                <a:solidFill>
                  <a:srgbClr val="01010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GB" sz="1100">
                  <a:solidFill>
                    <a:srgbClr val="006141"/>
                  </a:solidFill>
                  <a:latin typeface="Albert Sans"/>
                  <a:ea typeface="Albert Sans"/>
                  <a:cs typeface="Albert Sans"/>
                  <a:sym typeface="Albert Sans"/>
                </a:rPr>
                <a:t>Symsys, Orange County</a:t>
              </a:r>
              <a:endParaRPr sz="1100">
                <a:solidFill>
                  <a:srgbClr val="006141"/>
                </a:solidFill>
                <a:latin typeface="Albert Sans"/>
                <a:ea typeface="Albert Sans"/>
                <a:cs typeface="Albert Sans"/>
                <a:sym typeface="Albert Sans"/>
              </a:endParaRPr>
            </a:p>
          </p:txBody>
        </p:sp>
        <p:sp>
          <p:nvSpPr>
            <p:cNvPr id="139" name="Google Shape;139;p18"/>
            <p:cNvSpPr txBox="1"/>
            <p:nvPr/>
          </p:nvSpPr>
          <p:spPr>
            <a:xfrm>
              <a:off x="5729200" y="3146600"/>
              <a:ext cx="2086200" cy="674100"/>
            </a:xfrm>
            <a:prstGeom prst="rect">
              <a:avLst/>
            </a:prstGeom>
            <a:noFill/>
            <a:ln>
              <a:noFill/>
            </a:ln>
          </p:spPr>
          <p:txBody>
            <a:bodyPr anchorCtr="0" anchor="b" bIns="128000" lIns="109725" spcFirstLastPara="1" rIns="91425" wrap="square" tIns="91425">
              <a:noAutofit/>
            </a:bodyPr>
            <a:lstStyle/>
            <a:p>
              <a:pPr indent="0" lvl="0" marL="0" rtl="0" algn="l">
                <a:lnSpc>
                  <a:spcPct val="115000"/>
                </a:lnSpc>
                <a:spcBef>
                  <a:spcPts val="0"/>
                </a:spcBef>
                <a:spcAft>
                  <a:spcPts val="0"/>
                </a:spcAft>
                <a:buNone/>
              </a:pPr>
              <a:r>
                <a:rPr lang="en-GB" sz="1600">
                  <a:solidFill>
                    <a:srgbClr val="010101"/>
                  </a:solidFill>
                  <a:latin typeface="Albert Sans"/>
                  <a:ea typeface="Albert Sans"/>
                  <a:cs typeface="Albert Sans"/>
                  <a:sym typeface="Albert Sans"/>
                </a:rPr>
                <a:t>Maimuna Muntaha</a:t>
              </a:r>
              <a:endParaRPr sz="1800">
                <a:solidFill>
                  <a:srgbClr val="010101"/>
                </a:solidFill>
                <a:latin typeface="Albert Sans"/>
                <a:ea typeface="Albert Sans"/>
                <a:cs typeface="Albert Sans"/>
                <a:sym typeface="Albert Sans"/>
              </a:endParaRPr>
            </a:p>
            <a:p>
              <a:pPr indent="0" lvl="0" marL="0" rtl="0" algn="l">
                <a:lnSpc>
                  <a:spcPct val="115000"/>
                </a:lnSpc>
                <a:spcBef>
                  <a:spcPts val="0"/>
                </a:spcBef>
                <a:spcAft>
                  <a:spcPts val="0"/>
                </a:spcAft>
                <a:buNone/>
              </a:pPr>
              <a:r>
                <a:rPr lang="en-GB" sz="1100">
                  <a:solidFill>
                    <a:srgbClr val="006141"/>
                  </a:solidFill>
                  <a:latin typeface="Albert Sans"/>
                  <a:ea typeface="Albert Sans"/>
                  <a:cs typeface="Albert Sans"/>
                  <a:sym typeface="Albert Sans"/>
                </a:rPr>
                <a:t>SymSys, New York</a:t>
              </a:r>
              <a:endParaRPr sz="1100">
                <a:solidFill>
                  <a:srgbClr val="006141"/>
                </a:solidFill>
                <a:latin typeface="Albert Sans"/>
                <a:ea typeface="Albert Sans"/>
                <a:cs typeface="Albert Sans"/>
                <a:sym typeface="Albert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nvSpPr>
        <p:spPr>
          <a:xfrm>
            <a:off x="332500" y="0"/>
            <a:ext cx="826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Medium"/>
                <a:ea typeface="Roboto Medium"/>
                <a:cs typeface="Roboto Medium"/>
                <a:sym typeface="Roboto Medium"/>
              </a:rPr>
              <a:t>Solutions for </a:t>
            </a:r>
            <a:r>
              <a:rPr lang="en-GB" sz="1800">
                <a:solidFill>
                  <a:schemeClr val="dk1"/>
                </a:solidFill>
                <a:latin typeface="Roboto Medium"/>
                <a:ea typeface="Roboto Medium"/>
                <a:cs typeface="Roboto Medium"/>
                <a:sym typeface="Roboto Medium"/>
              </a:rPr>
              <a:t>HMW convince isolated business owners like Taryn that community connection and collaboration is profitable?</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326" name="Google Shape;326;p36" title="Screenshot 2025-10-09 at 1.57.46 PM.png"/>
          <p:cNvPicPr preferRelativeResize="0"/>
          <p:nvPr/>
        </p:nvPicPr>
        <p:blipFill>
          <a:blip r:embed="rId3">
            <a:alphaModFix/>
          </a:blip>
          <a:stretch>
            <a:fillRect/>
          </a:stretch>
        </p:blipFill>
        <p:spPr>
          <a:xfrm>
            <a:off x="421350" y="770425"/>
            <a:ext cx="4074718" cy="4215950"/>
          </a:xfrm>
          <a:prstGeom prst="rect">
            <a:avLst/>
          </a:prstGeom>
          <a:noFill/>
          <a:ln>
            <a:noFill/>
          </a:ln>
        </p:spPr>
      </p:pic>
      <p:sp>
        <p:nvSpPr>
          <p:cNvPr id="327" name="Google Shape;327;p36"/>
          <p:cNvSpPr/>
          <p:nvPr/>
        </p:nvSpPr>
        <p:spPr>
          <a:xfrm>
            <a:off x="4679525" y="2226150"/>
            <a:ext cx="918000" cy="69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28" name="Google Shape;328;p36"/>
          <p:cNvGrpSpPr/>
          <p:nvPr/>
        </p:nvGrpSpPr>
        <p:grpSpPr>
          <a:xfrm>
            <a:off x="5780901" y="720295"/>
            <a:ext cx="2935444" cy="4265965"/>
            <a:chOff x="2959650" y="228601"/>
            <a:chExt cx="3224700" cy="4686328"/>
          </a:xfrm>
        </p:grpSpPr>
        <p:sp>
          <p:nvSpPr>
            <p:cNvPr id="329" name="Google Shape;329;p36"/>
            <p:cNvSpPr/>
            <p:nvPr/>
          </p:nvSpPr>
          <p:spPr>
            <a:xfrm>
              <a:off x="2959650" y="698975"/>
              <a:ext cx="3224700" cy="3722700"/>
            </a:xfrm>
            <a:prstGeom prst="roundRect">
              <a:avLst>
                <a:gd fmla="val 5545" name="adj"/>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1274">
                <a:highlight>
                  <a:schemeClr val="dk1"/>
                </a:highlight>
                <a:latin typeface="Outfit"/>
                <a:ea typeface="Outfit"/>
                <a:cs typeface="Outfit"/>
                <a:sym typeface="Outfit"/>
              </a:endParaRPr>
            </a:p>
          </p:txBody>
        </p:sp>
        <p:sp>
          <p:nvSpPr>
            <p:cNvPr id="330" name="Google Shape;330;p36"/>
            <p:cNvSpPr/>
            <p:nvPr/>
          </p:nvSpPr>
          <p:spPr>
            <a:xfrm>
              <a:off x="4070591" y="3918329"/>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31" name="Google Shape;331;p36"/>
            <p:cNvSpPr/>
            <p:nvPr/>
          </p:nvSpPr>
          <p:spPr>
            <a:xfrm>
              <a:off x="4070591" y="228601"/>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32" name="Google Shape;332;p36"/>
            <p:cNvSpPr txBox="1"/>
            <p:nvPr/>
          </p:nvSpPr>
          <p:spPr>
            <a:xfrm>
              <a:off x="3010750" y="775600"/>
              <a:ext cx="3122400" cy="3524700"/>
            </a:xfrm>
            <a:prstGeom prst="rect">
              <a:avLst/>
            </a:prstGeom>
            <a:noFill/>
            <a:ln>
              <a:noFill/>
            </a:ln>
          </p:spPr>
          <p:txBody>
            <a:bodyPr anchorCtr="0" anchor="ctr" bIns="124850" lIns="124850" spcFirstLastPara="1" rIns="124850" wrap="square" tIns="124850">
              <a:normAutofit lnSpcReduction="20000"/>
            </a:bodyPr>
            <a:lstStyle/>
            <a:p>
              <a:pPr indent="0" lvl="0" marL="0" rtl="0" algn="ctr">
                <a:lnSpc>
                  <a:spcPct val="95000"/>
                </a:lnSpc>
                <a:spcBef>
                  <a:spcPts val="0"/>
                </a:spcBef>
                <a:spcAft>
                  <a:spcPts val="0"/>
                </a:spcAft>
                <a:buSzPts val="776"/>
                <a:buNone/>
              </a:pPr>
              <a:r>
                <a:rPr lang="en-GB" sz="2116">
                  <a:solidFill>
                    <a:schemeClr val="dk1"/>
                  </a:solidFill>
                  <a:latin typeface="Outfit"/>
                  <a:ea typeface="Outfit"/>
                  <a:cs typeface="Outfit"/>
                  <a:sym typeface="Outfit"/>
                </a:rPr>
                <a:t>AI Collaboration Matcher: instead of businesses reaching out manually, AI can match businesses with potential events to embed businesses in their community and raise revenue and community support.</a:t>
              </a:r>
              <a:endParaRPr sz="2116">
                <a:solidFill>
                  <a:schemeClr val="dk1"/>
                </a:solidFill>
                <a:latin typeface="Outfit"/>
                <a:ea typeface="Outfit"/>
                <a:cs typeface="Outfit"/>
                <a:sym typeface="Outfi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nvSpPr>
        <p:spPr>
          <a:xfrm>
            <a:off x="332500" y="0"/>
            <a:ext cx="8967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Medium"/>
                <a:ea typeface="Roboto Medium"/>
                <a:cs typeface="Roboto Medium"/>
                <a:sym typeface="Roboto Medium"/>
              </a:rPr>
              <a:t>Solutions</a:t>
            </a:r>
            <a:r>
              <a:rPr lang="en-GB" sz="1800">
                <a:solidFill>
                  <a:schemeClr val="dk1"/>
                </a:solidFill>
                <a:latin typeface="Roboto"/>
                <a:ea typeface="Roboto"/>
                <a:cs typeface="Roboto"/>
                <a:sym typeface="Roboto"/>
              </a:rPr>
              <a:t> for </a:t>
            </a:r>
            <a:r>
              <a:rPr lang="en-GB" sz="1800">
                <a:solidFill>
                  <a:schemeClr val="dk1"/>
                </a:solidFill>
                <a:latin typeface="Roboto"/>
                <a:ea typeface="Roboto"/>
                <a:cs typeface="Roboto"/>
                <a:sym typeface="Roboto"/>
              </a:rPr>
              <a:t>HMW </a:t>
            </a:r>
            <a:r>
              <a:rPr lang="en-GB" sz="1800">
                <a:solidFill>
                  <a:schemeClr val="dk1"/>
                </a:solidFill>
                <a:latin typeface="Roboto"/>
                <a:ea typeface="Roboto"/>
                <a:cs typeface="Roboto"/>
                <a:sym typeface="Roboto"/>
              </a:rPr>
              <a:t>support people in their early career who are learning through trial and error with experienced mentors to provide guidance on their community specific challenges?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38" name="Google Shape;338;p37"/>
          <p:cNvSpPr/>
          <p:nvPr/>
        </p:nvSpPr>
        <p:spPr>
          <a:xfrm>
            <a:off x="4731650" y="2636013"/>
            <a:ext cx="918000" cy="69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39" name="Google Shape;339;p37"/>
          <p:cNvGrpSpPr/>
          <p:nvPr/>
        </p:nvGrpSpPr>
        <p:grpSpPr>
          <a:xfrm>
            <a:off x="5780901" y="720295"/>
            <a:ext cx="2935444" cy="4265965"/>
            <a:chOff x="2959650" y="228601"/>
            <a:chExt cx="3224700" cy="4686328"/>
          </a:xfrm>
        </p:grpSpPr>
        <p:sp>
          <p:nvSpPr>
            <p:cNvPr id="340" name="Google Shape;340;p37"/>
            <p:cNvSpPr/>
            <p:nvPr/>
          </p:nvSpPr>
          <p:spPr>
            <a:xfrm>
              <a:off x="2959650" y="698975"/>
              <a:ext cx="3224700" cy="3722700"/>
            </a:xfrm>
            <a:prstGeom prst="roundRect">
              <a:avLst>
                <a:gd fmla="val 5545" name="adj"/>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1274">
                <a:highlight>
                  <a:schemeClr val="dk1"/>
                </a:highlight>
                <a:latin typeface="Outfit"/>
                <a:ea typeface="Outfit"/>
                <a:cs typeface="Outfit"/>
                <a:sym typeface="Outfit"/>
              </a:endParaRPr>
            </a:p>
          </p:txBody>
        </p:sp>
        <p:sp>
          <p:nvSpPr>
            <p:cNvPr id="341" name="Google Shape;341;p37"/>
            <p:cNvSpPr/>
            <p:nvPr/>
          </p:nvSpPr>
          <p:spPr>
            <a:xfrm>
              <a:off x="4070591" y="3918329"/>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42" name="Google Shape;342;p37"/>
            <p:cNvSpPr/>
            <p:nvPr/>
          </p:nvSpPr>
          <p:spPr>
            <a:xfrm>
              <a:off x="4070591" y="228601"/>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43" name="Google Shape;343;p37"/>
            <p:cNvSpPr txBox="1"/>
            <p:nvPr/>
          </p:nvSpPr>
          <p:spPr>
            <a:xfrm>
              <a:off x="3010750" y="775600"/>
              <a:ext cx="3122400" cy="3524700"/>
            </a:xfrm>
            <a:prstGeom prst="rect">
              <a:avLst/>
            </a:prstGeom>
            <a:noFill/>
            <a:ln>
              <a:noFill/>
            </a:ln>
          </p:spPr>
          <p:txBody>
            <a:bodyPr anchorCtr="0" anchor="ctr" bIns="124850" lIns="124850" spcFirstLastPara="1" rIns="124850" wrap="square" tIns="124850">
              <a:normAutofit lnSpcReduction="10000"/>
            </a:bodyPr>
            <a:lstStyle/>
            <a:p>
              <a:pPr indent="0" lvl="0" marL="0" rtl="0" algn="ctr">
                <a:lnSpc>
                  <a:spcPct val="95000"/>
                </a:lnSpc>
                <a:spcBef>
                  <a:spcPts val="0"/>
                </a:spcBef>
                <a:spcAft>
                  <a:spcPts val="0"/>
                </a:spcAft>
                <a:buSzPts val="776"/>
                <a:buNone/>
              </a:pPr>
              <a:r>
                <a:rPr lang="en-GB" sz="2116">
                  <a:solidFill>
                    <a:schemeClr val="dk1"/>
                  </a:solidFill>
                  <a:latin typeface="Outfit"/>
                  <a:ea typeface="Outfit"/>
                  <a:cs typeface="Outfit"/>
                  <a:sym typeface="Outfit"/>
                </a:rPr>
                <a:t>Empower manager to set and track milestones, with AI-driven recommendations that suggest personalized learning videos and unlock new goals as they progress.</a:t>
              </a:r>
              <a:endParaRPr sz="2116">
                <a:solidFill>
                  <a:schemeClr val="dk1"/>
                </a:solidFill>
                <a:latin typeface="Outfit"/>
                <a:ea typeface="Outfit"/>
                <a:cs typeface="Outfit"/>
                <a:sym typeface="Outfit"/>
              </a:endParaRPr>
            </a:p>
          </p:txBody>
        </p:sp>
      </p:grpSp>
      <p:pic>
        <p:nvPicPr>
          <p:cNvPr id="344" name="Google Shape;344;p37" title="Screenshot 2025-10-09 at 2.26.42 PM.png"/>
          <p:cNvPicPr preferRelativeResize="0"/>
          <p:nvPr/>
        </p:nvPicPr>
        <p:blipFill>
          <a:blip r:embed="rId3">
            <a:alphaModFix/>
          </a:blip>
          <a:stretch>
            <a:fillRect/>
          </a:stretch>
        </p:blipFill>
        <p:spPr>
          <a:xfrm>
            <a:off x="332500" y="1074597"/>
            <a:ext cx="4267900" cy="35573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nvSpPr>
        <p:spPr>
          <a:xfrm>
            <a:off x="332500" y="0"/>
            <a:ext cx="826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Roboto Medium"/>
                <a:ea typeface="Roboto Medium"/>
                <a:cs typeface="Roboto Medium"/>
                <a:sym typeface="Roboto Medium"/>
              </a:rPr>
              <a:t>Solutions for HMW translate the same customer experience of a big corporation to level up small businesses?</a:t>
            </a:r>
            <a:endParaRPr sz="18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50" name="Google Shape;350;p38"/>
          <p:cNvSpPr/>
          <p:nvPr/>
        </p:nvSpPr>
        <p:spPr>
          <a:xfrm>
            <a:off x="4679525" y="2226150"/>
            <a:ext cx="918000" cy="69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51" name="Google Shape;351;p38"/>
          <p:cNvGrpSpPr/>
          <p:nvPr/>
        </p:nvGrpSpPr>
        <p:grpSpPr>
          <a:xfrm>
            <a:off x="5780901" y="720295"/>
            <a:ext cx="2935444" cy="4265965"/>
            <a:chOff x="2959650" y="228601"/>
            <a:chExt cx="3224700" cy="4686328"/>
          </a:xfrm>
        </p:grpSpPr>
        <p:sp>
          <p:nvSpPr>
            <p:cNvPr id="352" name="Google Shape;352;p38"/>
            <p:cNvSpPr/>
            <p:nvPr/>
          </p:nvSpPr>
          <p:spPr>
            <a:xfrm>
              <a:off x="2959650" y="698975"/>
              <a:ext cx="3224700" cy="3722700"/>
            </a:xfrm>
            <a:prstGeom prst="roundRect">
              <a:avLst>
                <a:gd fmla="val 5545" name="adj"/>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1274">
                <a:highlight>
                  <a:schemeClr val="dk1"/>
                </a:highlight>
                <a:latin typeface="Outfit"/>
                <a:ea typeface="Outfit"/>
                <a:cs typeface="Outfit"/>
                <a:sym typeface="Outfit"/>
              </a:endParaRPr>
            </a:p>
          </p:txBody>
        </p:sp>
        <p:sp>
          <p:nvSpPr>
            <p:cNvPr id="353" name="Google Shape;353;p38"/>
            <p:cNvSpPr/>
            <p:nvPr/>
          </p:nvSpPr>
          <p:spPr>
            <a:xfrm>
              <a:off x="4070591" y="3918329"/>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54" name="Google Shape;354;p38"/>
            <p:cNvSpPr/>
            <p:nvPr/>
          </p:nvSpPr>
          <p:spPr>
            <a:xfrm>
              <a:off x="4070591" y="228601"/>
              <a:ext cx="996600" cy="996600"/>
            </a:xfrm>
            <a:prstGeom prst="ellipse">
              <a:avLst/>
            </a:prstGeom>
            <a:solidFill>
              <a:srgbClr val="FF4E18"/>
            </a:solidFill>
            <a:ln>
              <a:noFill/>
            </a:ln>
          </p:spPr>
          <p:txBody>
            <a:bodyPr anchorCtr="0" anchor="ctr" bIns="83225" lIns="83225" spcFirstLastPara="1" rIns="83225" wrap="square" tIns="83225">
              <a:noAutofit/>
            </a:bodyPr>
            <a:lstStyle/>
            <a:p>
              <a:pPr indent="0" lvl="0" marL="0" rtl="0" algn="ctr">
                <a:spcBef>
                  <a:spcPts val="0"/>
                </a:spcBef>
                <a:spcAft>
                  <a:spcPts val="0"/>
                </a:spcAft>
                <a:buNone/>
              </a:pPr>
              <a:r>
                <a:t/>
              </a:r>
              <a:endParaRPr sz="2548">
                <a:solidFill>
                  <a:srgbClr val="434343"/>
                </a:solidFill>
                <a:highlight>
                  <a:schemeClr val="dk1"/>
                </a:highlight>
                <a:latin typeface="Outfit"/>
                <a:ea typeface="Outfit"/>
                <a:cs typeface="Outfit"/>
                <a:sym typeface="Outfit"/>
              </a:endParaRPr>
            </a:p>
          </p:txBody>
        </p:sp>
        <p:sp>
          <p:nvSpPr>
            <p:cNvPr id="355" name="Google Shape;355;p38"/>
            <p:cNvSpPr txBox="1"/>
            <p:nvPr/>
          </p:nvSpPr>
          <p:spPr>
            <a:xfrm>
              <a:off x="3010750" y="775600"/>
              <a:ext cx="3122400" cy="3524700"/>
            </a:xfrm>
            <a:prstGeom prst="rect">
              <a:avLst/>
            </a:prstGeom>
            <a:noFill/>
            <a:ln>
              <a:noFill/>
            </a:ln>
          </p:spPr>
          <p:txBody>
            <a:bodyPr anchorCtr="0" anchor="ctr" bIns="124850" lIns="124850" spcFirstLastPara="1" rIns="124850" wrap="square" tIns="124850">
              <a:normAutofit/>
            </a:bodyPr>
            <a:lstStyle/>
            <a:p>
              <a:pPr indent="0" lvl="0" marL="0" rtl="0" algn="ctr">
                <a:lnSpc>
                  <a:spcPct val="95000"/>
                </a:lnSpc>
                <a:spcBef>
                  <a:spcPts val="0"/>
                </a:spcBef>
                <a:spcAft>
                  <a:spcPts val="0"/>
                </a:spcAft>
                <a:buSzPts val="776"/>
                <a:buNone/>
              </a:pPr>
              <a:r>
                <a:rPr lang="en-GB" sz="2116">
                  <a:solidFill>
                    <a:schemeClr val="dk1"/>
                  </a:solidFill>
                  <a:latin typeface="Outfit"/>
                  <a:ea typeface="Outfit"/>
                  <a:cs typeface="Outfit"/>
                  <a:sym typeface="Outfit"/>
                </a:rPr>
                <a:t>AI/VR Scavenger Hunt to get to and discover small businesses</a:t>
              </a:r>
              <a:endParaRPr sz="2116">
                <a:solidFill>
                  <a:schemeClr val="dk1"/>
                </a:solidFill>
                <a:latin typeface="Outfit"/>
                <a:ea typeface="Outfit"/>
                <a:cs typeface="Outfit"/>
                <a:sym typeface="Outfit"/>
              </a:endParaRPr>
            </a:p>
          </p:txBody>
        </p:sp>
      </p:grpSp>
      <p:pic>
        <p:nvPicPr>
          <p:cNvPr id="356" name="Google Shape;356;p38" title="Screenshot 2025-10-09 at 2.29.10 PM.png"/>
          <p:cNvPicPr preferRelativeResize="0"/>
          <p:nvPr/>
        </p:nvPicPr>
        <p:blipFill>
          <a:blip r:embed="rId3">
            <a:alphaModFix/>
          </a:blip>
          <a:stretch>
            <a:fillRect/>
          </a:stretch>
        </p:blipFill>
        <p:spPr>
          <a:xfrm>
            <a:off x="428825" y="1056755"/>
            <a:ext cx="4201299" cy="338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500"/>
              <a:t>Experience Prototypes</a:t>
            </a:r>
            <a:endParaRPr sz="3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p40"/>
          <p:cNvGrpSpPr/>
          <p:nvPr/>
        </p:nvGrpSpPr>
        <p:grpSpPr>
          <a:xfrm>
            <a:off x="133579" y="724436"/>
            <a:ext cx="2716398" cy="3681387"/>
            <a:chOff x="3319115" y="1676390"/>
            <a:chExt cx="2656104" cy="1790732"/>
          </a:xfrm>
        </p:grpSpPr>
        <p:sp>
          <p:nvSpPr>
            <p:cNvPr id="367" name="Google Shape;367;p40"/>
            <p:cNvSpPr/>
            <p:nvPr/>
          </p:nvSpPr>
          <p:spPr>
            <a:xfrm rot="-5400000">
              <a:off x="3669696" y="1765451"/>
              <a:ext cx="799800" cy="900300"/>
            </a:xfrm>
            <a:prstGeom prst="round1Rect">
              <a:avLst>
                <a:gd fmla="val 27146"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68" name="Google Shape;368;p40"/>
            <p:cNvSpPr/>
            <p:nvPr/>
          </p:nvSpPr>
          <p:spPr>
            <a:xfrm>
              <a:off x="4676182" y="2913322"/>
              <a:ext cx="965100" cy="553800"/>
            </a:xfrm>
            <a:prstGeom prst="roundRect">
              <a:avLst>
                <a:gd fmla="val 16667"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69" name="Google Shape;369;p40"/>
            <p:cNvSpPr/>
            <p:nvPr/>
          </p:nvSpPr>
          <p:spPr>
            <a:xfrm>
              <a:off x="4191909" y="1676390"/>
              <a:ext cx="939000" cy="5157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0" name="Google Shape;370;p40"/>
            <p:cNvSpPr/>
            <p:nvPr/>
          </p:nvSpPr>
          <p:spPr>
            <a:xfrm rot="-2562563">
              <a:off x="5126959" y="1746788"/>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1" name="Google Shape;371;p40"/>
            <p:cNvSpPr/>
            <p:nvPr/>
          </p:nvSpPr>
          <p:spPr>
            <a:xfrm flipH="1" rot="2562563">
              <a:off x="4131600" y="1945937"/>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2" name="Google Shape;372;p40"/>
            <p:cNvSpPr/>
            <p:nvPr/>
          </p:nvSpPr>
          <p:spPr>
            <a:xfrm>
              <a:off x="4323675" y="1828051"/>
              <a:ext cx="1501200" cy="14451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Alexandria"/>
                <a:ea typeface="Alexandria"/>
                <a:cs typeface="Alexandria"/>
                <a:sym typeface="Alexandria"/>
              </a:endParaRPr>
            </a:p>
          </p:txBody>
        </p:sp>
        <p:sp>
          <p:nvSpPr>
            <p:cNvPr id="373" name="Google Shape;373;p40"/>
            <p:cNvSpPr/>
            <p:nvPr/>
          </p:nvSpPr>
          <p:spPr>
            <a:xfrm>
              <a:off x="3748190" y="2029205"/>
              <a:ext cx="835500" cy="14349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4" name="Google Shape;374;p40"/>
            <p:cNvSpPr/>
            <p:nvPr/>
          </p:nvSpPr>
          <p:spPr>
            <a:xfrm flipH="1" rot="-8243700">
              <a:off x="4572802" y="3232986"/>
              <a:ext cx="55840" cy="90743"/>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5" name="Google Shape;375;p40"/>
            <p:cNvSpPr/>
            <p:nvPr/>
          </p:nvSpPr>
          <p:spPr>
            <a:xfrm>
              <a:off x="3319115" y="2945387"/>
              <a:ext cx="300300" cy="318600"/>
            </a:xfrm>
            <a:prstGeom prst="roundRect">
              <a:avLst>
                <a:gd fmla="val 25705"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6" name="Google Shape;376;p40"/>
            <p:cNvSpPr/>
            <p:nvPr/>
          </p:nvSpPr>
          <p:spPr>
            <a:xfrm>
              <a:off x="3504376" y="2304358"/>
              <a:ext cx="394500" cy="5316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lexandria"/>
                <a:ea typeface="Alexandria"/>
                <a:cs typeface="Alexandria"/>
                <a:sym typeface="Alexandria"/>
              </a:endParaRPr>
            </a:p>
          </p:txBody>
        </p:sp>
        <p:sp>
          <p:nvSpPr>
            <p:cNvPr id="377" name="Google Shape;377;p40"/>
            <p:cNvSpPr/>
            <p:nvPr/>
          </p:nvSpPr>
          <p:spPr>
            <a:xfrm rot="8440037">
              <a:off x="3704720" y="2802375"/>
              <a:ext cx="55852" cy="90427"/>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8" name="Google Shape;378;p40"/>
            <p:cNvSpPr/>
            <p:nvPr/>
          </p:nvSpPr>
          <p:spPr>
            <a:xfrm flipH="1" rot="2000850">
              <a:off x="3710869" y="2243441"/>
              <a:ext cx="55665" cy="90368"/>
            </a:xfrm>
            <a:prstGeom prst="moon">
              <a:avLst>
                <a:gd fmla="val 59902"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379" name="Google Shape;379;p40"/>
            <p:cNvSpPr txBox="1"/>
            <p:nvPr/>
          </p:nvSpPr>
          <p:spPr>
            <a:xfrm>
              <a:off x="3748319" y="2201472"/>
              <a:ext cx="2226900" cy="828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0"/>
                </a:spcAft>
                <a:buSzPts val="688"/>
                <a:buNone/>
              </a:pPr>
              <a:r>
                <a:rPr lang="en-GB" sz="1100">
                  <a:solidFill>
                    <a:srgbClr val="FFFFFF"/>
                  </a:solidFill>
                  <a:latin typeface="Azeret Mono ExtraBold"/>
                  <a:ea typeface="Azeret Mono ExtraBold"/>
                  <a:cs typeface="Azeret Mono ExtraBold"/>
                  <a:sym typeface="Azeret Mono ExtraBold"/>
                </a:rPr>
                <a:t>Which of these assumptions, if false, would cause the idea to fail?</a:t>
              </a:r>
              <a:endParaRPr sz="1100">
                <a:solidFill>
                  <a:srgbClr val="FFFFFF"/>
                </a:solidFill>
                <a:latin typeface="Azeret Mono ExtraBold"/>
                <a:ea typeface="Azeret Mono ExtraBold"/>
                <a:cs typeface="Azeret Mono ExtraBold"/>
                <a:sym typeface="Azeret Mono ExtraBold"/>
              </a:endParaRPr>
            </a:p>
            <a:p>
              <a:pPr indent="0" lvl="0" marL="0" rtl="0" algn="ctr">
                <a:lnSpc>
                  <a:spcPct val="95000"/>
                </a:lnSpc>
                <a:spcBef>
                  <a:spcPts val="0"/>
                </a:spcBef>
                <a:spcAft>
                  <a:spcPts val="0"/>
                </a:spcAft>
                <a:buSzPts val="688"/>
                <a:buNone/>
              </a:pPr>
              <a:r>
                <a:t/>
              </a:r>
              <a:endParaRPr sz="1100">
                <a:solidFill>
                  <a:srgbClr val="FFFFFF"/>
                </a:solidFill>
                <a:latin typeface="Azeret Mono ExtraBold"/>
                <a:ea typeface="Azeret Mono ExtraBold"/>
                <a:cs typeface="Azeret Mono ExtraBold"/>
                <a:sym typeface="Azeret Mono ExtraBold"/>
              </a:endParaRPr>
            </a:p>
          </p:txBody>
        </p:sp>
        <p:sp>
          <p:nvSpPr>
            <p:cNvPr id="380" name="Google Shape;380;p40"/>
            <p:cNvSpPr/>
            <p:nvPr/>
          </p:nvSpPr>
          <p:spPr>
            <a:xfrm flipH="1" rot="2275385">
              <a:off x="3920375" y="3058966"/>
              <a:ext cx="218340" cy="234923"/>
            </a:xfrm>
            <a:custGeom>
              <a:rect b="b" l="l" r="r" t="t"/>
              <a:pathLst>
                <a:path extrusionOk="0" h="179918" w="167218">
                  <a:moveTo>
                    <a:pt x="83609" y="1"/>
                  </a:moveTo>
                  <a:lnTo>
                    <a:pt x="79905" y="530"/>
                  </a:lnTo>
                  <a:lnTo>
                    <a:pt x="76201" y="1588"/>
                  </a:lnTo>
                  <a:lnTo>
                    <a:pt x="73026" y="4234"/>
                  </a:lnTo>
                  <a:lnTo>
                    <a:pt x="71438" y="6351"/>
                  </a:lnTo>
                  <a:lnTo>
                    <a:pt x="70380" y="7938"/>
                  </a:lnTo>
                  <a:lnTo>
                    <a:pt x="1059" y="159809"/>
                  </a:lnTo>
                  <a:lnTo>
                    <a:pt x="1" y="163513"/>
                  </a:lnTo>
                  <a:lnTo>
                    <a:pt x="1" y="167217"/>
                  </a:lnTo>
                  <a:lnTo>
                    <a:pt x="530" y="170392"/>
                  </a:lnTo>
                  <a:lnTo>
                    <a:pt x="2117" y="173567"/>
                  </a:lnTo>
                  <a:lnTo>
                    <a:pt x="4763" y="176213"/>
                  </a:lnTo>
                  <a:lnTo>
                    <a:pt x="7409" y="178330"/>
                  </a:lnTo>
                  <a:lnTo>
                    <a:pt x="10584" y="179388"/>
                  </a:lnTo>
                  <a:lnTo>
                    <a:pt x="14288" y="179917"/>
                  </a:lnTo>
                  <a:lnTo>
                    <a:pt x="16934" y="179917"/>
                  </a:lnTo>
                  <a:lnTo>
                    <a:pt x="19051" y="179388"/>
                  </a:lnTo>
                  <a:lnTo>
                    <a:pt x="78847" y="158751"/>
                  </a:lnTo>
                  <a:lnTo>
                    <a:pt x="81492" y="158222"/>
                  </a:lnTo>
                  <a:lnTo>
                    <a:pt x="83609" y="157692"/>
                  </a:lnTo>
                  <a:lnTo>
                    <a:pt x="85726" y="158222"/>
                  </a:lnTo>
                  <a:lnTo>
                    <a:pt x="88372" y="158751"/>
                  </a:lnTo>
                  <a:lnTo>
                    <a:pt x="148167" y="179388"/>
                  </a:lnTo>
                  <a:lnTo>
                    <a:pt x="150284" y="179917"/>
                  </a:lnTo>
                  <a:lnTo>
                    <a:pt x="152930" y="179917"/>
                  </a:lnTo>
                  <a:lnTo>
                    <a:pt x="156634" y="179388"/>
                  </a:lnTo>
                  <a:lnTo>
                    <a:pt x="159809" y="178330"/>
                  </a:lnTo>
                  <a:lnTo>
                    <a:pt x="162455" y="176213"/>
                  </a:lnTo>
                  <a:lnTo>
                    <a:pt x="165101" y="173567"/>
                  </a:lnTo>
                  <a:lnTo>
                    <a:pt x="166688" y="170392"/>
                  </a:lnTo>
                  <a:lnTo>
                    <a:pt x="167217" y="167217"/>
                  </a:lnTo>
                  <a:lnTo>
                    <a:pt x="167217" y="163513"/>
                  </a:lnTo>
                  <a:lnTo>
                    <a:pt x="166159" y="159809"/>
                  </a:lnTo>
                  <a:lnTo>
                    <a:pt x="96838" y="7938"/>
                  </a:lnTo>
                  <a:lnTo>
                    <a:pt x="95780" y="6351"/>
                  </a:lnTo>
                  <a:lnTo>
                    <a:pt x="94192" y="4234"/>
                  </a:lnTo>
                  <a:lnTo>
                    <a:pt x="91017" y="1588"/>
                  </a:lnTo>
                  <a:lnTo>
                    <a:pt x="87313" y="530"/>
                  </a:lnTo>
                  <a:lnTo>
                    <a:pt x="83609" y="1"/>
                  </a:lnTo>
                  <a:close/>
                </a:path>
              </a:pathLst>
            </a:custGeom>
            <a:solidFill>
              <a:srgbClr val="4285F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lexandria"/>
                <a:ea typeface="Alexandria"/>
                <a:cs typeface="Alexandria"/>
                <a:sym typeface="Alexandria"/>
              </a:endParaRPr>
            </a:p>
          </p:txBody>
        </p:sp>
      </p:grpSp>
      <p:cxnSp>
        <p:nvCxnSpPr>
          <p:cNvPr id="381" name="Google Shape;381;p40"/>
          <p:cNvCxnSpPr/>
          <p:nvPr/>
        </p:nvCxnSpPr>
        <p:spPr>
          <a:xfrm flipH="1">
            <a:off x="3075575" y="237500"/>
            <a:ext cx="12000" cy="4488900"/>
          </a:xfrm>
          <a:prstGeom prst="straightConnector1">
            <a:avLst/>
          </a:prstGeom>
          <a:noFill/>
          <a:ln cap="flat" cmpd="sng" w="9525">
            <a:solidFill>
              <a:schemeClr val="dk1"/>
            </a:solidFill>
            <a:prstDash val="solid"/>
            <a:round/>
            <a:headEnd len="med" w="med" type="none"/>
            <a:tailEnd len="med" w="med" type="none"/>
          </a:ln>
        </p:spPr>
      </p:cxnSp>
      <p:grpSp>
        <p:nvGrpSpPr>
          <p:cNvPr id="382" name="Google Shape;382;p40"/>
          <p:cNvGrpSpPr/>
          <p:nvPr/>
        </p:nvGrpSpPr>
        <p:grpSpPr>
          <a:xfrm>
            <a:off x="3162300" y="237500"/>
            <a:ext cx="2819400" cy="1479000"/>
            <a:chOff x="3162454" y="1832324"/>
            <a:chExt cx="2819400" cy="1479000"/>
          </a:xfrm>
        </p:grpSpPr>
        <p:sp>
          <p:nvSpPr>
            <p:cNvPr id="383" name="Google Shape;383;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FFA38F"/>
                </a:solidFill>
              </a:endParaRPr>
            </a:p>
          </p:txBody>
        </p:sp>
        <p:sp>
          <p:nvSpPr>
            <p:cNvPr id="384" name="Google Shape;384;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strike="sngStrike"/>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grpSp>
        <p:nvGrpSpPr>
          <p:cNvPr id="385" name="Google Shape;385;p40"/>
          <p:cNvGrpSpPr/>
          <p:nvPr/>
        </p:nvGrpSpPr>
        <p:grpSpPr>
          <a:xfrm>
            <a:off x="3162292" y="1886199"/>
            <a:ext cx="2819400" cy="1479000"/>
            <a:chOff x="3162454" y="1832324"/>
            <a:chExt cx="2819400" cy="1479000"/>
          </a:xfrm>
        </p:grpSpPr>
        <p:sp>
          <p:nvSpPr>
            <p:cNvPr id="386" name="Google Shape;386;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387" name="Google Shape;387;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customers would actually go to the events that the business host </a:t>
              </a:r>
              <a:endParaRPr sz="1100"/>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grpSp>
        <p:nvGrpSpPr>
          <p:cNvPr id="388" name="Google Shape;388;p40"/>
          <p:cNvGrpSpPr/>
          <p:nvPr/>
        </p:nvGrpSpPr>
        <p:grpSpPr>
          <a:xfrm>
            <a:off x="6171154" y="237499"/>
            <a:ext cx="2819400" cy="1479000"/>
            <a:chOff x="3162454" y="1832324"/>
            <a:chExt cx="2819400" cy="1479000"/>
          </a:xfrm>
        </p:grpSpPr>
        <p:sp>
          <p:nvSpPr>
            <p:cNvPr id="389" name="Google Shape;389;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390" name="Google Shape;390;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031">
                  <a:solidFill>
                    <a:srgbClr val="631212"/>
                  </a:solidFill>
                  <a:latin typeface="Chakra Petch Medium"/>
                  <a:ea typeface="Chakra Petch Medium"/>
                  <a:cs typeface="Chakra Petch Medium"/>
                  <a:sym typeface="Chakra Petch Medium"/>
                </a:rPr>
                <a:t>Small businesses that are struggling with connecting with their community will follow </a:t>
              </a:r>
              <a:r>
                <a:rPr lang="en-GB" sz="1031">
                  <a:solidFill>
                    <a:srgbClr val="631212"/>
                  </a:solidFill>
                  <a:latin typeface="Chakra Petch Medium"/>
                  <a:ea typeface="Chakra Petch Medium"/>
                  <a:cs typeface="Chakra Petch Medium"/>
                  <a:sym typeface="Chakra Petch Medium"/>
                </a:rPr>
                <a:t>through</a:t>
              </a:r>
              <a:r>
                <a:rPr lang="en-GB" sz="1031">
                  <a:solidFill>
                    <a:srgbClr val="631212"/>
                  </a:solidFill>
                  <a:latin typeface="Chakra Petch Medium"/>
                  <a:ea typeface="Chakra Petch Medium"/>
                  <a:cs typeface="Chakra Petch Medium"/>
                  <a:sym typeface="Chakra Petch Medium"/>
                </a:rPr>
                <a:t> with the AI generated collaboration </a:t>
              </a:r>
              <a:r>
                <a:rPr lang="en-GB" sz="1031">
                  <a:solidFill>
                    <a:srgbClr val="631212"/>
                  </a:solidFill>
                  <a:latin typeface="Chakra Petch Medium"/>
                  <a:ea typeface="Chakra Petch Medium"/>
                  <a:cs typeface="Chakra Petch Medium"/>
                  <a:sym typeface="Chakra Petch Medium"/>
                </a:rPr>
                <a:t>opportunities</a:t>
              </a:r>
              <a:r>
                <a:rPr lang="en-GB" sz="1031">
                  <a:solidFill>
                    <a:srgbClr val="631212"/>
                  </a:solidFill>
                  <a:latin typeface="Chakra Petch Medium"/>
                  <a:ea typeface="Chakra Petch Medium"/>
                  <a:cs typeface="Chakra Petch Medium"/>
                  <a:sym typeface="Chakra Petch Medium"/>
                </a:rPr>
                <a:t> if the matches are relevant and require </a:t>
              </a:r>
              <a:r>
                <a:rPr lang="en-GB" sz="1031">
                  <a:solidFill>
                    <a:srgbClr val="631212"/>
                  </a:solidFill>
                  <a:latin typeface="Chakra Petch Medium"/>
                  <a:ea typeface="Chakra Petch Medium"/>
                  <a:cs typeface="Chakra Petch Medium"/>
                  <a:sym typeface="Chakra Petch Medium"/>
                </a:rPr>
                <a:t>minimum</a:t>
              </a:r>
              <a:r>
                <a:rPr lang="en-GB" sz="1031">
                  <a:solidFill>
                    <a:srgbClr val="631212"/>
                  </a:solidFill>
                  <a:latin typeface="Chakra Petch Medium"/>
                  <a:ea typeface="Chakra Petch Medium"/>
                  <a:cs typeface="Chakra Petch Medium"/>
                  <a:sym typeface="Chakra Petch Medium"/>
                </a:rPr>
                <a:t> effort.</a:t>
              </a:r>
              <a:endParaRPr sz="1031">
                <a:solidFill>
                  <a:srgbClr val="631212"/>
                </a:solidFill>
                <a:latin typeface="Chakra Petch Medium"/>
                <a:ea typeface="Chakra Petch Medium"/>
                <a:cs typeface="Chakra Petch Medium"/>
                <a:sym typeface="Chakra Petch Medium"/>
              </a:endParaRPr>
            </a:p>
          </p:txBody>
        </p:sp>
      </p:grpSp>
      <p:grpSp>
        <p:nvGrpSpPr>
          <p:cNvPr id="391" name="Google Shape;391;p40"/>
          <p:cNvGrpSpPr/>
          <p:nvPr/>
        </p:nvGrpSpPr>
        <p:grpSpPr>
          <a:xfrm>
            <a:off x="6171154" y="1832249"/>
            <a:ext cx="2819400" cy="1479000"/>
            <a:chOff x="3162454" y="1832324"/>
            <a:chExt cx="2819400" cy="1479000"/>
          </a:xfrm>
        </p:grpSpPr>
        <p:sp>
          <p:nvSpPr>
            <p:cNvPr id="392" name="Google Shape;392;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393" name="Google Shape;393;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 small business owners are financially incentivized to collaborate with other small businesses.</a:t>
              </a:r>
              <a:endParaRPr sz="1100"/>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grpSp>
        <p:nvGrpSpPr>
          <p:cNvPr id="394" name="Google Shape;394;p40"/>
          <p:cNvGrpSpPr/>
          <p:nvPr/>
        </p:nvGrpSpPr>
        <p:grpSpPr>
          <a:xfrm>
            <a:off x="3162304" y="3534899"/>
            <a:ext cx="2819400" cy="1479000"/>
            <a:chOff x="3162454" y="1832324"/>
            <a:chExt cx="2819400" cy="1479000"/>
          </a:xfrm>
        </p:grpSpPr>
        <p:sp>
          <p:nvSpPr>
            <p:cNvPr id="395" name="Google Shape;395;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396" name="Google Shape;396;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AI can match events</a:t>
              </a:r>
              <a:endParaRPr sz="1100"/>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grpSp>
        <p:nvGrpSpPr>
          <p:cNvPr id="397" name="Google Shape;397;p40"/>
          <p:cNvGrpSpPr/>
          <p:nvPr/>
        </p:nvGrpSpPr>
        <p:grpSpPr>
          <a:xfrm>
            <a:off x="6171154" y="3534899"/>
            <a:ext cx="2819400" cy="1479000"/>
            <a:chOff x="3162454" y="1832324"/>
            <a:chExt cx="2819400" cy="1479000"/>
          </a:xfrm>
        </p:grpSpPr>
        <p:sp>
          <p:nvSpPr>
            <p:cNvPr id="398" name="Google Shape;398;p40"/>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399" name="Google Shape;399;p40"/>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The small businesses will make money from collabs</a:t>
              </a:r>
              <a:endParaRPr sz="1100"/>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sp>
        <p:nvSpPr>
          <p:cNvPr id="400" name="Google Shape;400;p40"/>
          <p:cNvSpPr txBox="1"/>
          <p:nvPr/>
        </p:nvSpPr>
        <p:spPr>
          <a:xfrm>
            <a:off x="133575" y="187575"/>
            <a:ext cx="27000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AI collaboration matcher</a:t>
            </a:r>
            <a:endParaRPr sz="1800">
              <a:solidFill>
                <a:schemeClr val="dk1"/>
              </a:solidFill>
              <a:latin typeface="Roboto"/>
              <a:ea typeface="Roboto"/>
              <a:cs typeface="Roboto"/>
              <a:sym typeface="Roboto"/>
            </a:endParaRPr>
          </a:p>
        </p:txBody>
      </p:sp>
      <p:sp>
        <p:nvSpPr>
          <p:cNvPr id="401" name="Google Shape;401;p40"/>
          <p:cNvSpPr txBox="1"/>
          <p:nvPr/>
        </p:nvSpPr>
        <p:spPr>
          <a:xfrm>
            <a:off x="3364075" y="404775"/>
            <a:ext cx="2411400" cy="6771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en-GB" sz="1031">
                <a:solidFill>
                  <a:srgbClr val="631212"/>
                </a:solidFill>
                <a:latin typeface="Chakra Petch Medium"/>
                <a:ea typeface="Chakra Petch Medium"/>
                <a:cs typeface="Chakra Petch Medium"/>
                <a:sym typeface="Chakra Petch Medium"/>
              </a:rPr>
              <a:t>Enough small businesses are willing to to use this opportunity to build community</a:t>
            </a:r>
            <a:endParaRPr sz="1031">
              <a:solidFill>
                <a:srgbClr val="631212"/>
              </a:solidFill>
              <a:latin typeface="Chakra Petch Medium"/>
              <a:ea typeface="Chakra Petch Medium"/>
              <a:cs typeface="Chakra Petch Medium"/>
              <a:sym typeface="Chakra Petch Medium"/>
            </a:endParaRPr>
          </a:p>
        </p:txBody>
      </p:sp>
      <p:grpSp>
        <p:nvGrpSpPr>
          <p:cNvPr id="402" name="Google Shape;402;p40"/>
          <p:cNvGrpSpPr/>
          <p:nvPr/>
        </p:nvGrpSpPr>
        <p:grpSpPr>
          <a:xfrm>
            <a:off x="4374831" y="762091"/>
            <a:ext cx="2819343" cy="3175851"/>
            <a:chOff x="2795642" y="565141"/>
            <a:chExt cx="3552600" cy="4001828"/>
          </a:xfrm>
        </p:grpSpPr>
        <p:sp>
          <p:nvSpPr>
            <p:cNvPr id="403" name="Google Shape;403;p40"/>
            <p:cNvSpPr/>
            <p:nvPr/>
          </p:nvSpPr>
          <p:spPr>
            <a:xfrm>
              <a:off x="2795642" y="1177869"/>
              <a:ext cx="3552600" cy="3389100"/>
            </a:xfrm>
            <a:prstGeom prst="roundRect">
              <a:avLst>
                <a:gd fmla="val 8333" name="adj"/>
              </a:avLst>
            </a:prstGeom>
            <a:solidFill>
              <a:srgbClr val="FFFFFF"/>
            </a:solidFill>
            <a:ln>
              <a:noFill/>
            </a:ln>
            <a:effectLst>
              <a:outerShdw blurRad="136074" rotWithShape="0" algn="bl" dir="2700000" dist="45358">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t/>
              </a:r>
              <a:endParaRPr sz="1111">
                <a:latin typeface="Barlow"/>
                <a:ea typeface="Barlow"/>
                <a:cs typeface="Barlow"/>
                <a:sym typeface="Barlow"/>
              </a:endParaRPr>
            </a:p>
          </p:txBody>
        </p:sp>
        <p:sp>
          <p:nvSpPr>
            <p:cNvPr id="404" name="Google Shape;404;p40"/>
            <p:cNvSpPr txBox="1"/>
            <p:nvPr/>
          </p:nvSpPr>
          <p:spPr>
            <a:xfrm>
              <a:off x="3039200" y="1893875"/>
              <a:ext cx="3076800" cy="2347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GB" sz="1849">
                  <a:latin typeface="Barlow"/>
                  <a:ea typeface="Barlow"/>
                  <a:cs typeface="Barlow"/>
                  <a:sym typeface="Barlow"/>
                </a:rPr>
                <a:t> small business owners are financially incentivized to collaborate with other small businesses.</a:t>
              </a:r>
              <a:endParaRPr b="1" sz="1849">
                <a:latin typeface="Barlow"/>
                <a:ea typeface="Barlow"/>
                <a:cs typeface="Barlow"/>
                <a:sym typeface="Barlow"/>
              </a:endParaRPr>
            </a:p>
            <a:p>
              <a:pPr indent="0" lvl="0" marL="0" rtl="0" algn="l">
                <a:lnSpc>
                  <a:spcPct val="105000"/>
                </a:lnSpc>
                <a:spcBef>
                  <a:spcPts val="0"/>
                </a:spcBef>
                <a:spcAft>
                  <a:spcPts val="0"/>
                </a:spcAft>
                <a:buNone/>
              </a:pPr>
              <a:r>
                <a:t/>
              </a:r>
              <a:endParaRPr sz="1468">
                <a:latin typeface="Barlow"/>
                <a:ea typeface="Barlow"/>
                <a:cs typeface="Barlow"/>
                <a:sym typeface="Barlow"/>
              </a:endParaRPr>
            </a:p>
          </p:txBody>
        </p:sp>
        <p:sp>
          <p:nvSpPr>
            <p:cNvPr id="405" name="Google Shape;405;p40"/>
            <p:cNvSpPr/>
            <p:nvPr/>
          </p:nvSpPr>
          <p:spPr>
            <a:xfrm>
              <a:off x="2795643" y="643908"/>
              <a:ext cx="913800" cy="534000"/>
            </a:xfrm>
            <a:prstGeom prst="roundRect">
              <a:avLst>
                <a:gd fmla="val 50000" name="adj"/>
              </a:avLst>
            </a:prstGeom>
            <a:solidFill>
              <a:srgbClr val="FFFFFF"/>
            </a:solidFill>
            <a:ln>
              <a:noFill/>
            </a:ln>
            <a:effectLst>
              <a:outerShdw blurRad="136074" rotWithShape="0" algn="bl" dir="2700000" dist="45358">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t/>
              </a:r>
              <a:endParaRPr sz="1111">
                <a:latin typeface="Barlow"/>
                <a:ea typeface="Barlow"/>
                <a:cs typeface="Barlow"/>
                <a:sym typeface="Barlow"/>
              </a:endParaRPr>
            </a:p>
          </p:txBody>
        </p:sp>
        <p:sp>
          <p:nvSpPr>
            <p:cNvPr id="406" name="Google Shape;406;p40"/>
            <p:cNvSpPr txBox="1"/>
            <p:nvPr/>
          </p:nvSpPr>
          <p:spPr>
            <a:xfrm>
              <a:off x="2924956" y="565141"/>
              <a:ext cx="735600" cy="954300"/>
            </a:xfrm>
            <a:prstGeom prst="rect">
              <a:avLst/>
            </a:prstGeom>
            <a:noFill/>
            <a:ln>
              <a:noFill/>
            </a:ln>
          </p:spPr>
          <p:txBody>
            <a:bodyPr anchorCtr="0" anchor="t" bIns="72550" lIns="72550" spcFirstLastPara="1" rIns="72550" wrap="square" tIns="72550">
              <a:spAutoFit/>
            </a:bodyPr>
            <a:lstStyle/>
            <a:p>
              <a:pPr indent="0" lvl="0" marL="0" rtl="0" algn="l">
                <a:spcBef>
                  <a:spcPts val="0"/>
                </a:spcBef>
                <a:spcAft>
                  <a:spcPts val="0"/>
                </a:spcAft>
                <a:buNone/>
              </a:pPr>
              <a:r>
                <a:rPr b="1" lang="en-GB" sz="3968">
                  <a:solidFill>
                    <a:srgbClr val="FF0000"/>
                  </a:solidFill>
                  <a:latin typeface="Corben"/>
                  <a:ea typeface="Corben"/>
                  <a:cs typeface="Corben"/>
                  <a:sym typeface="Corben"/>
                </a:rPr>
                <a:t>“</a:t>
              </a:r>
              <a:endParaRPr b="1" sz="3968">
                <a:solidFill>
                  <a:srgbClr val="FF0000"/>
                </a:solidFill>
                <a:latin typeface="Corben"/>
                <a:ea typeface="Corben"/>
                <a:cs typeface="Corben"/>
                <a:sym typeface="Corben"/>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387900" y="572600"/>
            <a:ext cx="8368200" cy="92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u="sng">
                <a:latin typeface="Roboto Medium"/>
                <a:ea typeface="Roboto Medium"/>
                <a:cs typeface="Roboto Medium"/>
                <a:sym typeface="Roboto Medium"/>
              </a:rPr>
              <a:t>Assumption</a:t>
            </a:r>
            <a:r>
              <a:rPr lang="en-GB" sz="2000">
                <a:latin typeface="Roboto Medium"/>
                <a:ea typeface="Roboto Medium"/>
                <a:cs typeface="Roboto Medium"/>
                <a:sym typeface="Roboto Medium"/>
              </a:rPr>
              <a:t>: </a:t>
            </a:r>
            <a:r>
              <a:rPr lang="en-GB" sz="2000">
                <a:latin typeface="Roboto Medium"/>
                <a:ea typeface="Roboto Medium"/>
                <a:cs typeface="Roboto Medium"/>
                <a:sym typeface="Roboto Medium"/>
              </a:rPr>
              <a:t> small business owners are financially incentivized to collaborate with other small businesses.</a:t>
            </a:r>
            <a:endParaRPr sz="2000">
              <a:latin typeface="Roboto Medium"/>
              <a:ea typeface="Roboto Medium"/>
              <a:cs typeface="Roboto Medium"/>
              <a:sym typeface="Roboto Medium"/>
            </a:endParaRPr>
          </a:p>
          <a:p>
            <a:pPr indent="0" lvl="0" marL="0" rtl="0" algn="l">
              <a:spcBef>
                <a:spcPts val="0"/>
              </a:spcBef>
              <a:spcAft>
                <a:spcPts val="0"/>
              </a:spcAft>
              <a:buNone/>
            </a:pPr>
            <a:r>
              <a:t/>
            </a:r>
            <a:endParaRPr b="1"/>
          </a:p>
        </p:txBody>
      </p:sp>
      <p:sp>
        <p:nvSpPr>
          <p:cNvPr id="412" name="Google Shape;412;p41"/>
          <p:cNvSpPr txBox="1"/>
          <p:nvPr/>
        </p:nvSpPr>
        <p:spPr>
          <a:xfrm>
            <a:off x="445925" y="2571750"/>
            <a:ext cx="59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13" name="Google Shape;413;p41"/>
          <p:cNvSpPr txBox="1"/>
          <p:nvPr>
            <p:ph type="title"/>
          </p:nvPr>
        </p:nvSpPr>
        <p:spPr>
          <a:xfrm>
            <a:off x="387900" y="1253800"/>
            <a:ext cx="8368200" cy="33762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rPr b="1" lang="en-GB" u="sng"/>
              <a:t>Experience Prototype: </a:t>
            </a:r>
            <a:endParaRPr b="1" u="sng"/>
          </a:p>
          <a:p>
            <a:pPr indent="0" lvl="0" marL="0" rtl="0" algn="l">
              <a:lnSpc>
                <a:spcPct val="115000"/>
              </a:lnSpc>
              <a:spcBef>
                <a:spcPts val="0"/>
              </a:spcBef>
              <a:spcAft>
                <a:spcPts val="0"/>
              </a:spcAft>
              <a:buNone/>
            </a:pPr>
            <a:r>
              <a:rPr lang="en-GB" sz="2777"/>
              <a:t>Props</a:t>
            </a:r>
            <a:r>
              <a:rPr lang="en-GB"/>
              <a:t>: </a:t>
            </a:r>
            <a:r>
              <a:rPr lang="en-GB" sz="2088"/>
              <a:t>sticky notes with various incentives for small business manager </a:t>
            </a:r>
            <a:endParaRPr sz="2088"/>
          </a:p>
          <a:p>
            <a:pPr indent="0" lvl="0" marL="0" rtl="0" algn="l">
              <a:lnSpc>
                <a:spcPct val="115000"/>
              </a:lnSpc>
              <a:spcBef>
                <a:spcPts val="0"/>
              </a:spcBef>
              <a:spcAft>
                <a:spcPts val="0"/>
              </a:spcAft>
              <a:buNone/>
            </a:pPr>
            <a:r>
              <a:rPr lang="en-GB" sz="2777"/>
              <a:t>Actors</a:t>
            </a:r>
            <a:r>
              <a:rPr lang="en-GB"/>
              <a:t>: </a:t>
            </a:r>
            <a:r>
              <a:rPr lang="en-GB" sz="2050"/>
              <a:t>Benedict, on call cafe manager</a:t>
            </a:r>
            <a:endParaRPr sz="2050"/>
          </a:p>
          <a:p>
            <a:pPr indent="0" lvl="0" marL="0" rtl="0" algn="l">
              <a:lnSpc>
                <a:spcPct val="115000"/>
              </a:lnSpc>
              <a:spcBef>
                <a:spcPts val="0"/>
              </a:spcBef>
              <a:spcAft>
                <a:spcPts val="0"/>
              </a:spcAft>
              <a:buNone/>
            </a:pPr>
            <a:r>
              <a:rPr lang="en-GB" sz="2777"/>
              <a:t>Data</a:t>
            </a:r>
            <a:r>
              <a:rPr lang="en-GB"/>
              <a:t>: </a:t>
            </a:r>
            <a:r>
              <a:rPr lang="en-GB" sz="2050"/>
              <a:t>have a small business manager choose what incentive would make them collaborate with another small business for an event.</a:t>
            </a:r>
            <a:endParaRPr sz="2050"/>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3721875" y="278725"/>
            <a:ext cx="5291700" cy="418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solidFill>
                  <a:srgbClr val="EA9999"/>
                </a:solidFill>
              </a:rPr>
              <a:t>Description: </a:t>
            </a:r>
            <a:r>
              <a:rPr lang="en-GB" sz="2222"/>
              <a:t>we went to on-call cafe and asked the on-call manager to choose from 3 cards what incentive would make him collaborate with TAPs.</a:t>
            </a:r>
            <a:endParaRPr sz="2222"/>
          </a:p>
          <a:p>
            <a:pPr indent="0" lvl="0" marL="0" rtl="0" algn="l">
              <a:spcBef>
                <a:spcPts val="0"/>
              </a:spcBef>
              <a:spcAft>
                <a:spcPts val="0"/>
              </a:spcAft>
              <a:buNone/>
            </a:pPr>
            <a:r>
              <a:rPr lang="en-GB">
                <a:solidFill>
                  <a:srgbClr val="EA9999"/>
                </a:solidFill>
              </a:rPr>
              <a:t>Participant: </a:t>
            </a:r>
            <a:r>
              <a:rPr lang="en-GB" sz="2200"/>
              <a:t>on call cafe manager</a:t>
            </a:r>
            <a:endParaRPr>
              <a:solidFill>
                <a:srgbClr val="EA9999"/>
              </a:solidFill>
            </a:endParaRPr>
          </a:p>
          <a:p>
            <a:pPr indent="0" lvl="0" marL="0" rtl="0" algn="l">
              <a:spcBef>
                <a:spcPts val="0"/>
              </a:spcBef>
              <a:spcAft>
                <a:spcPts val="0"/>
              </a:spcAft>
              <a:buNone/>
            </a:pPr>
            <a:r>
              <a:rPr lang="en-GB">
                <a:solidFill>
                  <a:srgbClr val="EA9999"/>
                </a:solidFill>
              </a:rPr>
              <a:t>What Worked:</a:t>
            </a:r>
            <a:r>
              <a:rPr lang="en-GB" sz="2200"/>
              <a:t> he validated the assumption which was small businesses would </a:t>
            </a:r>
            <a:r>
              <a:rPr lang="en-GB" sz="2200"/>
              <a:t>collaborate</a:t>
            </a:r>
            <a:r>
              <a:rPr lang="en-GB" sz="2200"/>
              <a:t> for financial gain</a:t>
            </a:r>
            <a:br>
              <a:rPr lang="en-GB">
                <a:solidFill>
                  <a:srgbClr val="EA9999"/>
                </a:solidFill>
              </a:rPr>
            </a:br>
            <a:r>
              <a:rPr lang="en-GB">
                <a:solidFill>
                  <a:srgbClr val="EA9999"/>
                </a:solidFill>
              </a:rPr>
              <a:t>What Didn’t:</a:t>
            </a:r>
            <a:r>
              <a:rPr lang="en-GB" sz="2200"/>
              <a:t>unless we tested on many businesses this can’t be a sure test</a:t>
            </a:r>
            <a:endParaRPr sz="2200"/>
          </a:p>
          <a:p>
            <a:pPr indent="0" lvl="0" marL="0" rtl="0" algn="l">
              <a:spcBef>
                <a:spcPts val="0"/>
              </a:spcBef>
              <a:spcAft>
                <a:spcPts val="0"/>
              </a:spcAft>
              <a:buNone/>
            </a:pPr>
            <a:r>
              <a:rPr lang="en-GB">
                <a:solidFill>
                  <a:srgbClr val="EA9999"/>
                </a:solidFill>
              </a:rPr>
              <a:t>Assumption: </a:t>
            </a:r>
            <a:r>
              <a:rPr lang="en-GB" sz="2200"/>
              <a:t>validated</a:t>
            </a:r>
            <a:endParaRPr b="1"/>
          </a:p>
        </p:txBody>
      </p:sp>
      <p:pic>
        <p:nvPicPr>
          <p:cNvPr id="419" name="Google Shape;419;p42" title="on-call cafe.jpeg"/>
          <p:cNvPicPr preferRelativeResize="0"/>
          <p:nvPr/>
        </p:nvPicPr>
        <p:blipFill>
          <a:blip r:embed="rId3">
            <a:alphaModFix/>
          </a:blip>
          <a:stretch>
            <a:fillRect/>
          </a:stretch>
        </p:blipFill>
        <p:spPr>
          <a:xfrm>
            <a:off x="132675" y="1090275"/>
            <a:ext cx="3417073" cy="25628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grpSp>
        <p:nvGrpSpPr>
          <p:cNvPr id="424" name="Google Shape;424;p43"/>
          <p:cNvGrpSpPr/>
          <p:nvPr/>
        </p:nvGrpSpPr>
        <p:grpSpPr>
          <a:xfrm>
            <a:off x="133579" y="724436"/>
            <a:ext cx="2716398" cy="3681387"/>
            <a:chOff x="3319115" y="1676390"/>
            <a:chExt cx="2656104" cy="1790732"/>
          </a:xfrm>
        </p:grpSpPr>
        <p:sp>
          <p:nvSpPr>
            <p:cNvPr id="425" name="Google Shape;425;p43"/>
            <p:cNvSpPr/>
            <p:nvPr/>
          </p:nvSpPr>
          <p:spPr>
            <a:xfrm rot="-5400000">
              <a:off x="3669696" y="1765451"/>
              <a:ext cx="799800" cy="900300"/>
            </a:xfrm>
            <a:prstGeom prst="round1Rect">
              <a:avLst>
                <a:gd fmla="val 27146"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26" name="Google Shape;426;p43"/>
            <p:cNvSpPr/>
            <p:nvPr/>
          </p:nvSpPr>
          <p:spPr>
            <a:xfrm>
              <a:off x="4676182" y="2913322"/>
              <a:ext cx="965100" cy="553800"/>
            </a:xfrm>
            <a:prstGeom prst="roundRect">
              <a:avLst>
                <a:gd fmla="val 16667"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27" name="Google Shape;427;p43"/>
            <p:cNvSpPr/>
            <p:nvPr/>
          </p:nvSpPr>
          <p:spPr>
            <a:xfrm>
              <a:off x="4191909" y="1676390"/>
              <a:ext cx="939000" cy="5157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28" name="Google Shape;428;p43"/>
            <p:cNvSpPr/>
            <p:nvPr/>
          </p:nvSpPr>
          <p:spPr>
            <a:xfrm rot="-2562563">
              <a:off x="5126959" y="1746788"/>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29" name="Google Shape;429;p43"/>
            <p:cNvSpPr/>
            <p:nvPr/>
          </p:nvSpPr>
          <p:spPr>
            <a:xfrm flipH="1" rot="2562563">
              <a:off x="4131600" y="1945937"/>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0" name="Google Shape;430;p43"/>
            <p:cNvSpPr/>
            <p:nvPr/>
          </p:nvSpPr>
          <p:spPr>
            <a:xfrm>
              <a:off x="4323675" y="1828051"/>
              <a:ext cx="1501200" cy="14451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1" name="Google Shape;431;p43"/>
            <p:cNvSpPr/>
            <p:nvPr/>
          </p:nvSpPr>
          <p:spPr>
            <a:xfrm>
              <a:off x="3748190" y="2029205"/>
              <a:ext cx="835500" cy="14349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2" name="Google Shape;432;p43"/>
            <p:cNvSpPr/>
            <p:nvPr/>
          </p:nvSpPr>
          <p:spPr>
            <a:xfrm flipH="1" rot="-8243700">
              <a:off x="4572802" y="3232986"/>
              <a:ext cx="55840" cy="90743"/>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3" name="Google Shape;433;p43"/>
            <p:cNvSpPr/>
            <p:nvPr/>
          </p:nvSpPr>
          <p:spPr>
            <a:xfrm>
              <a:off x="3319115" y="2945387"/>
              <a:ext cx="300300" cy="318600"/>
            </a:xfrm>
            <a:prstGeom prst="roundRect">
              <a:avLst>
                <a:gd fmla="val 25705"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4" name="Google Shape;434;p43"/>
            <p:cNvSpPr/>
            <p:nvPr/>
          </p:nvSpPr>
          <p:spPr>
            <a:xfrm>
              <a:off x="3504376" y="2304358"/>
              <a:ext cx="394500" cy="5316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lexandria"/>
                <a:ea typeface="Alexandria"/>
                <a:cs typeface="Alexandria"/>
                <a:sym typeface="Alexandria"/>
              </a:endParaRPr>
            </a:p>
          </p:txBody>
        </p:sp>
        <p:sp>
          <p:nvSpPr>
            <p:cNvPr id="435" name="Google Shape;435;p43"/>
            <p:cNvSpPr/>
            <p:nvPr/>
          </p:nvSpPr>
          <p:spPr>
            <a:xfrm rot="8440037">
              <a:off x="3704720" y="2802375"/>
              <a:ext cx="55852" cy="90427"/>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6" name="Google Shape;436;p43"/>
            <p:cNvSpPr/>
            <p:nvPr/>
          </p:nvSpPr>
          <p:spPr>
            <a:xfrm flipH="1" rot="2000850">
              <a:off x="3710869" y="2243441"/>
              <a:ext cx="55665" cy="90368"/>
            </a:xfrm>
            <a:prstGeom prst="moon">
              <a:avLst>
                <a:gd fmla="val 59902"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37" name="Google Shape;437;p43"/>
            <p:cNvSpPr txBox="1"/>
            <p:nvPr/>
          </p:nvSpPr>
          <p:spPr>
            <a:xfrm>
              <a:off x="3748319" y="2201472"/>
              <a:ext cx="2226900" cy="828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0"/>
                </a:spcAft>
                <a:buSzPts val="688"/>
                <a:buNone/>
              </a:pPr>
              <a:r>
                <a:rPr lang="en-GB" sz="1100">
                  <a:solidFill>
                    <a:srgbClr val="FFFFFF"/>
                  </a:solidFill>
                  <a:latin typeface="Azeret Mono ExtraBold"/>
                  <a:ea typeface="Azeret Mono ExtraBold"/>
                  <a:cs typeface="Azeret Mono ExtraBold"/>
                  <a:sym typeface="Azeret Mono ExtraBold"/>
                </a:rPr>
                <a:t>Which of these assumptions, if false, would cause the idea to fail?</a:t>
              </a:r>
              <a:endParaRPr sz="1100">
                <a:solidFill>
                  <a:srgbClr val="FFFFFF"/>
                </a:solidFill>
                <a:latin typeface="Azeret Mono ExtraBold"/>
                <a:ea typeface="Azeret Mono ExtraBold"/>
                <a:cs typeface="Azeret Mono ExtraBold"/>
                <a:sym typeface="Azeret Mono ExtraBold"/>
              </a:endParaRPr>
            </a:p>
            <a:p>
              <a:pPr indent="0" lvl="0" marL="0" rtl="0" algn="ctr">
                <a:lnSpc>
                  <a:spcPct val="95000"/>
                </a:lnSpc>
                <a:spcBef>
                  <a:spcPts val="0"/>
                </a:spcBef>
                <a:spcAft>
                  <a:spcPts val="0"/>
                </a:spcAft>
                <a:buSzPts val="688"/>
                <a:buNone/>
              </a:pPr>
              <a:r>
                <a:t/>
              </a:r>
              <a:endParaRPr sz="1100">
                <a:solidFill>
                  <a:srgbClr val="FFFFFF"/>
                </a:solidFill>
                <a:latin typeface="Azeret Mono ExtraBold"/>
                <a:ea typeface="Azeret Mono ExtraBold"/>
                <a:cs typeface="Azeret Mono ExtraBold"/>
                <a:sym typeface="Azeret Mono ExtraBold"/>
              </a:endParaRPr>
            </a:p>
          </p:txBody>
        </p:sp>
        <p:sp>
          <p:nvSpPr>
            <p:cNvPr id="438" name="Google Shape;438;p43"/>
            <p:cNvSpPr/>
            <p:nvPr/>
          </p:nvSpPr>
          <p:spPr>
            <a:xfrm flipH="1" rot="2275385">
              <a:off x="3920375" y="3058966"/>
              <a:ext cx="218340" cy="234923"/>
            </a:xfrm>
            <a:custGeom>
              <a:rect b="b" l="l" r="r" t="t"/>
              <a:pathLst>
                <a:path extrusionOk="0" h="179918" w="167218">
                  <a:moveTo>
                    <a:pt x="83609" y="1"/>
                  </a:moveTo>
                  <a:lnTo>
                    <a:pt x="79905" y="530"/>
                  </a:lnTo>
                  <a:lnTo>
                    <a:pt x="76201" y="1588"/>
                  </a:lnTo>
                  <a:lnTo>
                    <a:pt x="73026" y="4234"/>
                  </a:lnTo>
                  <a:lnTo>
                    <a:pt x="71438" y="6351"/>
                  </a:lnTo>
                  <a:lnTo>
                    <a:pt x="70380" y="7938"/>
                  </a:lnTo>
                  <a:lnTo>
                    <a:pt x="1059" y="159809"/>
                  </a:lnTo>
                  <a:lnTo>
                    <a:pt x="1" y="163513"/>
                  </a:lnTo>
                  <a:lnTo>
                    <a:pt x="1" y="167217"/>
                  </a:lnTo>
                  <a:lnTo>
                    <a:pt x="530" y="170392"/>
                  </a:lnTo>
                  <a:lnTo>
                    <a:pt x="2117" y="173567"/>
                  </a:lnTo>
                  <a:lnTo>
                    <a:pt x="4763" y="176213"/>
                  </a:lnTo>
                  <a:lnTo>
                    <a:pt x="7409" y="178330"/>
                  </a:lnTo>
                  <a:lnTo>
                    <a:pt x="10584" y="179388"/>
                  </a:lnTo>
                  <a:lnTo>
                    <a:pt x="14288" y="179917"/>
                  </a:lnTo>
                  <a:lnTo>
                    <a:pt x="16934" y="179917"/>
                  </a:lnTo>
                  <a:lnTo>
                    <a:pt x="19051" y="179388"/>
                  </a:lnTo>
                  <a:lnTo>
                    <a:pt x="78847" y="158751"/>
                  </a:lnTo>
                  <a:lnTo>
                    <a:pt x="81492" y="158222"/>
                  </a:lnTo>
                  <a:lnTo>
                    <a:pt x="83609" y="157692"/>
                  </a:lnTo>
                  <a:lnTo>
                    <a:pt x="85726" y="158222"/>
                  </a:lnTo>
                  <a:lnTo>
                    <a:pt x="88372" y="158751"/>
                  </a:lnTo>
                  <a:lnTo>
                    <a:pt x="148167" y="179388"/>
                  </a:lnTo>
                  <a:lnTo>
                    <a:pt x="150284" y="179917"/>
                  </a:lnTo>
                  <a:lnTo>
                    <a:pt x="152930" y="179917"/>
                  </a:lnTo>
                  <a:lnTo>
                    <a:pt x="156634" y="179388"/>
                  </a:lnTo>
                  <a:lnTo>
                    <a:pt x="159809" y="178330"/>
                  </a:lnTo>
                  <a:lnTo>
                    <a:pt x="162455" y="176213"/>
                  </a:lnTo>
                  <a:lnTo>
                    <a:pt x="165101" y="173567"/>
                  </a:lnTo>
                  <a:lnTo>
                    <a:pt x="166688" y="170392"/>
                  </a:lnTo>
                  <a:lnTo>
                    <a:pt x="167217" y="167217"/>
                  </a:lnTo>
                  <a:lnTo>
                    <a:pt x="167217" y="163513"/>
                  </a:lnTo>
                  <a:lnTo>
                    <a:pt x="166159" y="159809"/>
                  </a:lnTo>
                  <a:lnTo>
                    <a:pt x="96838" y="7938"/>
                  </a:lnTo>
                  <a:lnTo>
                    <a:pt x="95780" y="6351"/>
                  </a:lnTo>
                  <a:lnTo>
                    <a:pt x="94192" y="4234"/>
                  </a:lnTo>
                  <a:lnTo>
                    <a:pt x="91017" y="1588"/>
                  </a:lnTo>
                  <a:lnTo>
                    <a:pt x="87313" y="530"/>
                  </a:lnTo>
                  <a:lnTo>
                    <a:pt x="83609" y="1"/>
                  </a:lnTo>
                  <a:close/>
                </a:path>
              </a:pathLst>
            </a:custGeom>
            <a:solidFill>
              <a:srgbClr val="4285F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lexandria"/>
                <a:ea typeface="Alexandria"/>
                <a:cs typeface="Alexandria"/>
                <a:sym typeface="Alexandria"/>
              </a:endParaRPr>
            </a:p>
          </p:txBody>
        </p:sp>
      </p:grpSp>
      <p:cxnSp>
        <p:nvCxnSpPr>
          <p:cNvPr id="439" name="Google Shape;439;p43"/>
          <p:cNvCxnSpPr/>
          <p:nvPr/>
        </p:nvCxnSpPr>
        <p:spPr>
          <a:xfrm flipH="1">
            <a:off x="3075575" y="237500"/>
            <a:ext cx="12000" cy="4488900"/>
          </a:xfrm>
          <a:prstGeom prst="straightConnector1">
            <a:avLst/>
          </a:prstGeom>
          <a:noFill/>
          <a:ln cap="flat" cmpd="sng" w="9525">
            <a:solidFill>
              <a:schemeClr val="dk1"/>
            </a:solidFill>
            <a:prstDash val="solid"/>
            <a:round/>
            <a:headEnd len="med" w="med" type="none"/>
            <a:tailEnd len="med" w="med" type="none"/>
          </a:ln>
        </p:spPr>
      </p:cxnSp>
      <p:grpSp>
        <p:nvGrpSpPr>
          <p:cNvPr id="440" name="Google Shape;440;p43"/>
          <p:cNvGrpSpPr/>
          <p:nvPr/>
        </p:nvGrpSpPr>
        <p:grpSpPr>
          <a:xfrm>
            <a:off x="3162304" y="237499"/>
            <a:ext cx="2819400" cy="1479000"/>
            <a:chOff x="3162454" y="1832324"/>
            <a:chExt cx="2819400" cy="1479000"/>
          </a:xfrm>
        </p:grpSpPr>
        <p:sp>
          <p:nvSpPr>
            <p:cNvPr id="441" name="Google Shape;441;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42" name="Google Shape;442;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Managers are willing to spend their times making goals and take recommendations from AI </a:t>
              </a:r>
              <a:endParaRPr sz="1431">
                <a:solidFill>
                  <a:srgbClr val="631212"/>
                </a:solidFill>
                <a:latin typeface="Chakra Petch Medium"/>
                <a:ea typeface="Chakra Petch Medium"/>
                <a:cs typeface="Chakra Petch Medium"/>
                <a:sym typeface="Chakra Petch Medium"/>
              </a:endParaRPr>
            </a:p>
          </p:txBody>
        </p:sp>
      </p:grpSp>
      <p:grpSp>
        <p:nvGrpSpPr>
          <p:cNvPr id="443" name="Google Shape;443;p43"/>
          <p:cNvGrpSpPr/>
          <p:nvPr/>
        </p:nvGrpSpPr>
        <p:grpSpPr>
          <a:xfrm>
            <a:off x="3162292" y="1886199"/>
            <a:ext cx="2819400" cy="1479000"/>
            <a:chOff x="3162454" y="1832324"/>
            <a:chExt cx="2819400" cy="1479000"/>
          </a:xfrm>
        </p:grpSpPr>
        <p:sp>
          <p:nvSpPr>
            <p:cNvPr id="444" name="Google Shape;444;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45" name="Google Shape;445;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Managers believe milestones actually help them improve performance</a:t>
              </a:r>
              <a:endParaRPr sz="1431">
                <a:solidFill>
                  <a:srgbClr val="631212"/>
                </a:solidFill>
                <a:latin typeface="Chakra Petch Medium"/>
                <a:ea typeface="Chakra Petch Medium"/>
                <a:cs typeface="Chakra Petch Medium"/>
                <a:sym typeface="Chakra Petch Medium"/>
              </a:endParaRPr>
            </a:p>
          </p:txBody>
        </p:sp>
      </p:grpSp>
      <p:grpSp>
        <p:nvGrpSpPr>
          <p:cNvPr id="446" name="Google Shape;446;p43"/>
          <p:cNvGrpSpPr/>
          <p:nvPr/>
        </p:nvGrpSpPr>
        <p:grpSpPr>
          <a:xfrm>
            <a:off x="6171154" y="237499"/>
            <a:ext cx="2819400" cy="1479000"/>
            <a:chOff x="3162454" y="1832324"/>
            <a:chExt cx="2819400" cy="1479000"/>
          </a:xfrm>
        </p:grpSpPr>
        <p:sp>
          <p:nvSpPr>
            <p:cNvPr id="447" name="Google Shape;447;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48" name="Google Shape;448;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AI would provide good recommendations </a:t>
              </a:r>
              <a:endParaRPr sz="1431">
                <a:solidFill>
                  <a:srgbClr val="631212"/>
                </a:solidFill>
                <a:latin typeface="Chakra Petch Medium"/>
                <a:ea typeface="Chakra Petch Medium"/>
                <a:cs typeface="Chakra Petch Medium"/>
                <a:sym typeface="Chakra Petch Medium"/>
              </a:endParaRPr>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grpSp>
        <p:nvGrpSpPr>
          <p:cNvPr id="449" name="Google Shape;449;p43"/>
          <p:cNvGrpSpPr/>
          <p:nvPr/>
        </p:nvGrpSpPr>
        <p:grpSpPr>
          <a:xfrm>
            <a:off x="6171154" y="1832249"/>
            <a:ext cx="2819400" cy="1479000"/>
            <a:chOff x="3162454" y="1832324"/>
            <a:chExt cx="2819400" cy="1479000"/>
          </a:xfrm>
        </p:grpSpPr>
        <p:sp>
          <p:nvSpPr>
            <p:cNvPr id="450" name="Google Shape;450;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51" name="Google Shape;451;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…Managers prefer AI-curated content over browsing or choosing training manually.</a:t>
              </a:r>
              <a:endParaRPr sz="1431">
                <a:solidFill>
                  <a:srgbClr val="631212"/>
                </a:solidFill>
                <a:latin typeface="Chakra Petch Medium"/>
                <a:ea typeface="Chakra Petch Medium"/>
                <a:cs typeface="Chakra Petch Medium"/>
                <a:sym typeface="Chakra Petch Medium"/>
              </a:endParaRPr>
            </a:p>
          </p:txBody>
        </p:sp>
      </p:grpSp>
      <p:grpSp>
        <p:nvGrpSpPr>
          <p:cNvPr id="452" name="Google Shape;452;p43"/>
          <p:cNvGrpSpPr/>
          <p:nvPr/>
        </p:nvGrpSpPr>
        <p:grpSpPr>
          <a:xfrm>
            <a:off x="3162304" y="3534899"/>
            <a:ext cx="2819400" cy="1479000"/>
            <a:chOff x="3162454" y="1832324"/>
            <a:chExt cx="2819400" cy="1479000"/>
          </a:xfrm>
        </p:grpSpPr>
        <p:sp>
          <p:nvSpPr>
            <p:cNvPr id="453" name="Google Shape;453;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54" name="Google Shape;454;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Managers will act on AI recommendations</a:t>
              </a:r>
              <a:endParaRPr sz="1431">
                <a:solidFill>
                  <a:srgbClr val="631212"/>
                </a:solidFill>
                <a:latin typeface="Chakra Petch Medium"/>
                <a:ea typeface="Chakra Petch Medium"/>
                <a:cs typeface="Chakra Petch Medium"/>
                <a:sym typeface="Chakra Petch Medium"/>
              </a:endParaRPr>
            </a:p>
          </p:txBody>
        </p:sp>
      </p:grpSp>
      <p:grpSp>
        <p:nvGrpSpPr>
          <p:cNvPr id="455" name="Google Shape;455;p43"/>
          <p:cNvGrpSpPr/>
          <p:nvPr/>
        </p:nvGrpSpPr>
        <p:grpSpPr>
          <a:xfrm>
            <a:off x="6171154" y="3534899"/>
            <a:ext cx="2819400" cy="1479000"/>
            <a:chOff x="3162454" y="1832324"/>
            <a:chExt cx="2819400" cy="1479000"/>
          </a:xfrm>
        </p:grpSpPr>
        <p:sp>
          <p:nvSpPr>
            <p:cNvPr id="456" name="Google Shape;456;p43"/>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457" name="Google Shape;457;p43"/>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Managers have time to use the system regularly.</a:t>
              </a:r>
              <a:endParaRPr sz="1431">
                <a:solidFill>
                  <a:srgbClr val="631212"/>
                </a:solidFill>
                <a:latin typeface="Chakra Petch Medium"/>
                <a:ea typeface="Chakra Petch Medium"/>
                <a:cs typeface="Chakra Petch Medium"/>
                <a:sym typeface="Chakra Petch Medium"/>
              </a:endParaRPr>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sp>
        <p:nvSpPr>
          <p:cNvPr id="458" name="Google Shape;458;p43"/>
          <p:cNvSpPr txBox="1"/>
          <p:nvPr/>
        </p:nvSpPr>
        <p:spPr>
          <a:xfrm>
            <a:off x="133575" y="237500"/>
            <a:ext cx="31026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AI milestone collaboration</a:t>
            </a:r>
            <a:endParaRPr sz="1800">
              <a:solidFill>
                <a:schemeClr val="dk1"/>
              </a:solidFill>
              <a:latin typeface="Roboto"/>
              <a:ea typeface="Roboto"/>
              <a:cs typeface="Roboto"/>
              <a:sym typeface="Roboto"/>
            </a:endParaRPr>
          </a:p>
        </p:txBody>
      </p:sp>
      <p:grpSp>
        <p:nvGrpSpPr>
          <p:cNvPr id="459" name="Google Shape;459;p43"/>
          <p:cNvGrpSpPr/>
          <p:nvPr/>
        </p:nvGrpSpPr>
        <p:grpSpPr>
          <a:xfrm>
            <a:off x="4572006" y="672243"/>
            <a:ext cx="2819343" cy="3175851"/>
            <a:chOff x="2795642" y="565141"/>
            <a:chExt cx="3552600" cy="4001828"/>
          </a:xfrm>
        </p:grpSpPr>
        <p:sp>
          <p:nvSpPr>
            <p:cNvPr id="460" name="Google Shape;460;p43"/>
            <p:cNvSpPr/>
            <p:nvPr/>
          </p:nvSpPr>
          <p:spPr>
            <a:xfrm>
              <a:off x="2795642" y="1177869"/>
              <a:ext cx="3552600" cy="3389100"/>
            </a:xfrm>
            <a:prstGeom prst="roundRect">
              <a:avLst>
                <a:gd fmla="val 8333" name="adj"/>
              </a:avLst>
            </a:prstGeom>
            <a:solidFill>
              <a:srgbClr val="FFFFFF"/>
            </a:solidFill>
            <a:ln>
              <a:noFill/>
            </a:ln>
            <a:effectLst>
              <a:outerShdw blurRad="136072" rotWithShape="0" algn="bl" dir="2700000" dist="45357">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rPr lang="en-GB" sz="1711">
                  <a:latin typeface="Barlow"/>
                  <a:ea typeface="Barlow"/>
                  <a:cs typeface="Barlow"/>
                  <a:sym typeface="Barlow"/>
                </a:rPr>
                <a:t>Confidence in management skills increases when small milestones are achieved and achievements are validated.</a:t>
              </a:r>
              <a:endParaRPr sz="1711">
                <a:latin typeface="Barlow"/>
                <a:ea typeface="Barlow"/>
                <a:cs typeface="Barlow"/>
                <a:sym typeface="Barlow"/>
              </a:endParaRPr>
            </a:p>
            <a:p>
              <a:pPr indent="0" lvl="0" marL="0" rtl="0" algn="ctr">
                <a:spcBef>
                  <a:spcPts val="0"/>
                </a:spcBef>
                <a:spcAft>
                  <a:spcPts val="0"/>
                </a:spcAft>
                <a:buNone/>
              </a:pPr>
              <a:r>
                <a:t/>
              </a:r>
              <a:endParaRPr sz="1111">
                <a:latin typeface="Barlow"/>
                <a:ea typeface="Barlow"/>
                <a:cs typeface="Barlow"/>
                <a:sym typeface="Barlow"/>
              </a:endParaRPr>
            </a:p>
          </p:txBody>
        </p:sp>
        <p:sp>
          <p:nvSpPr>
            <p:cNvPr id="461" name="Google Shape;461;p43"/>
            <p:cNvSpPr/>
            <p:nvPr/>
          </p:nvSpPr>
          <p:spPr>
            <a:xfrm>
              <a:off x="2795643" y="643908"/>
              <a:ext cx="913800" cy="534000"/>
            </a:xfrm>
            <a:prstGeom prst="roundRect">
              <a:avLst>
                <a:gd fmla="val 50000" name="adj"/>
              </a:avLst>
            </a:prstGeom>
            <a:solidFill>
              <a:srgbClr val="FFFFFF"/>
            </a:solidFill>
            <a:ln>
              <a:noFill/>
            </a:ln>
            <a:effectLst>
              <a:outerShdw blurRad="136072" rotWithShape="0" algn="bl" dir="2700000" dist="45357">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t/>
              </a:r>
              <a:endParaRPr sz="1111">
                <a:latin typeface="Barlow"/>
                <a:ea typeface="Barlow"/>
                <a:cs typeface="Barlow"/>
                <a:sym typeface="Barlow"/>
              </a:endParaRPr>
            </a:p>
          </p:txBody>
        </p:sp>
        <p:sp>
          <p:nvSpPr>
            <p:cNvPr id="462" name="Google Shape;462;p43"/>
            <p:cNvSpPr txBox="1"/>
            <p:nvPr/>
          </p:nvSpPr>
          <p:spPr>
            <a:xfrm>
              <a:off x="2924956" y="565141"/>
              <a:ext cx="735600" cy="954300"/>
            </a:xfrm>
            <a:prstGeom prst="rect">
              <a:avLst/>
            </a:prstGeom>
            <a:noFill/>
            <a:ln>
              <a:noFill/>
            </a:ln>
          </p:spPr>
          <p:txBody>
            <a:bodyPr anchorCtr="0" anchor="t" bIns="72550" lIns="72550" spcFirstLastPara="1" rIns="72550" wrap="square" tIns="72550">
              <a:spAutoFit/>
            </a:bodyPr>
            <a:lstStyle/>
            <a:p>
              <a:pPr indent="0" lvl="0" marL="0" rtl="0" algn="l">
                <a:spcBef>
                  <a:spcPts val="0"/>
                </a:spcBef>
                <a:spcAft>
                  <a:spcPts val="0"/>
                </a:spcAft>
                <a:buNone/>
              </a:pPr>
              <a:r>
                <a:rPr b="1" lang="en-GB" sz="3968">
                  <a:solidFill>
                    <a:srgbClr val="FF0000"/>
                  </a:solidFill>
                  <a:latin typeface="Corben"/>
                  <a:ea typeface="Corben"/>
                  <a:cs typeface="Corben"/>
                  <a:sym typeface="Corben"/>
                </a:rPr>
                <a:t>“</a:t>
              </a:r>
              <a:endParaRPr b="1" sz="3968">
                <a:solidFill>
                  <a:srgbClr val="FF0000"/>
                </a:solidFill>
                <a:latin typeface="Corben"/>
                <a:ea typeface="Corben"/>
                <a:cs typeface="Corben"/>
                <a:sym typeface="Corben"/>
              </a:endParaRPr>
            </a:p>
          </p:txBody>
        </p:sp>
        <p:sp>
          <p:nvSpPr>
            <p:cNvPr id="463" name="Google Shape;463;p43"/>
            <p:cNvSpPr txBox="1"/>
            <p:nvPr/>
          </p:nvSpPr>
          <p:spPr>
            <a:xfrm>
              <a:off x="3039208" y="1387006"/>
              <a:ext cx="3076800" cy="27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387900" y="217200"/>
            <a:ext cx="8368200" cy="1754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GB" u="sng"/>
              <a:t>Assumption</a:t>
            </a:r>
            <a:r>
              <a:rPr b="1" lang="en-GB"/>
              <a:t>: </a:t>
            </a:r>
            <a:r>
              <a:rPr lang="en-GB" sz="2400"/>
              <a:t>Confidence in management skills increases when small milestones are achieved and achievements are validated.</a:t>
            </a:r>
            <a:endParaRPr sz="2400"/>
          </a:p>
          <a:p>
            <a:pPr indent="0" lvl="0" marL="0" rtl="0" algn="l">
              <a:spcBef>
                <a:spcPts val="0"/>
              </a:spcBef>
              <a:spcAft>
                <a:spcPts val="0"/>
              </a:spcAft>
              <a:buNone/>
            </a:pPr>
            <a:r>
              <a:rPr lang="en-GB" sz="2400"/>
              <a:t> </a:t>
            </a:r>
            <a:endParaRPr sz="2400"/>
          </a:p>
        </p:txBody>
      </p:sp>
      <p:sp>
        <p:nvSpPr>
          <p:cNvPr id="469" name="Google Shape;469;p44"/>
          <p:cNvSpPr txBox="1"/>
          <p:nvPr/>
        </p:nvSpPr>
        <p:spPr>
          <a:xfrm>
            <a:off x="445925" y="2571750"/>
            <a:ext cx="59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470" name="Google Shape;470;p44"/>
          <p:cNvSpPr txBox="1"/>
          <p:nvPr/>
        </p:nvSpPr>
        <p:spPr>
          <a:xfrm>
            <a:off x="387900" y="1600925"/>
            <a:ext cx="84192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chemeClr val="dk1"/>
                </a:solidFill>
                <a:latin typeface="Roboto"/>
                <a:ea typeface="Roboto"/>
                <a:cs typeface="Roboto"/>
                <a:sym typeface="Roboto"/>
              </a:rPr>
              <a:t>Experience</a:t>
            </a:r>
            <a:r>
              <a:rPr b="1" lang="en-GB" sz="1800" u="sng">
                <a:solidFill>
                  <a:schemeClr val="dk1"/>
                </a:solidFill>
                <a:latin typeface="Roboto"/>
                <a:ea typeface="Roboto"/>
                <a:cs typeface="Roboto"/>
                <a:sym typeface="Roboto"/>
              </a:rPr>
              <a:t> Prototype: </a:t>
            </a:r>
            <a:endParaRPr sz="1800" u="sng">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Situation:</a:t>
            </a:r>
            <a:r>
              <a:rPr lang="en-GB">
                <a:solidFill>
                  <a:schemeClr val="dk1"/>
                </a:solidFill>
                <a:latin typeface="Roboto"/>
                <a:ea typeface="Roboto"/>
                <a:cs typeface="Roboto"/>
                <a:sym typeface="Roboto"/>
              </a:rPr>
              <a:t> “It’s the first night of the quarter, on-call is having its grand opening. At night, the </a:t>
            </a:r>
            <a:r>
              <a:rPr b="1" i="1" lang="en-GB">
                <a:solidFill>
                  <a:schemeClr val="dk1"/>
                </a:solidFill>
                <a:latin typeface="Roboto"/>
                <a:ea typeface="Roboto"/>
                <a:cs typeface="Roboto"/>
                <a:sym typeface="Roboto"/>
              </a:rPr>
              <a:t>line goes out the door</a:t>
            </a:r>
            <a:r>
              <a:rPr lang="en-GB">
                <a:solidFill>
                  <a:schemeClr val="dk1"/>
                </a:solidFill>
                <a:latin typeface="Roboto"/>
                <a:ea typeface="Roboto"/>
                <a:cs typeface="Roboto"/>
                <a:sym typeface="Roboto"/>
              </a:rPr>
              <a:t>,  students complain about slow service, and your baristas feel rushed. In addition, on opening night, you realized </a:t>
            </a:r>
            <a:r>
              <a:rPr b="1" i="1" lang="en-GB">
                <a:solidFill>
                  <a:schemeClr val="dk1"/>
                </a:solidFill>
                <a:latin typeface="Roboto"/>
                <a:ea typeface="Roboto"/>
                <a:cs typeface="Roboto"/>
                <a:sym typeface="Roboto"/>
              </a:rPr>
              <a:t>one of your toasters (out of 2) is broken</a:t>
            </a:r>
            <a:r>
              <a:rPr b="1" lang="en-GB">
                <a:solidFill>
                  <a:schemeClr val="dk1"/>
                </a:solidFill>
                <a:latin typeface="Roboto"/>
                <a:ea typeface="Roboto"/>
                <a:cs typeface="Roboto"/>
                <a:sym typeface="Roboto"/>
              </a:rPr>
              <a:t>.</a:t>
            </a:r>
            <a:r>
              <a:rPr lang="en-GB">
                <a:solidFill>
                  <a:schemeClr val="dk1"/>
                </a:solidFill>
                <a:latin typeface="Roboto"/>
                <a:ea typeface="Roboto"/>
                <a:cs typeface="Roboto"/>
                <a:sym typeface="Roboto"/>
              </a:rPr>
              <a:t> The university administration has asked you to come up with a plan to </a:t>
            </a:r>
            <a:r>
              <a:rPr i="1" lang="en-GB">
                <a:solidFill>
                  <a:schemeClr val="dk1"/>
                </a:solidFill>
                <a:latin typeface="Roboto"/>
                <a:ea typeface="Roboto"/>
                <a:cs typeface="Roboto"/>
                <a:sym typeface="Roboto"/>
              </a:rPr>
              <a:t>reduce average wait time by 30% without hiring more staff or cutting product quality”  </a:t>
            </a:r>
            <a:endParaRPr i="1">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Actors: </a:t>
            </a:r>
            <a:r>
              <a:rPr lang="en-GB">
                <a:solidFill>
                  <a:schemeClr val="dk1"/>
                </a:solidFill>
                <a:latin typeface="Roboto"/>
                <a:ea typeface="Roboto"/>
                <a:cs typeface="Roboto"/>
                <a:sym typeface="Roboto"/>
              </a:rPr>
              <a:t>Toby, a On Call Cafe manager of 1 yr. He was there to interview candidates today</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Data: Pre milestone/post milestone self </a:t>
            </a:r>
            <a:r>
              <a:rPr lang="en-GB" sz="1800">
                <a:solidFill>
                  <a:schemeClr val="dk1"/>
                </a:solidFill>
                <a:latin typeface="Roboto"/>
                <a:ea typeface="Roboto"/>
                <a:cs typeface="Roboto"/>
                <a:sym typeface="Roboto"/>
              </a:rPr>
              <a:t>reflection</a:t>
            </a:r>
            <a:r>
              <a:rPr lang="en-GB" sz="1800">
                <a:solidFill>
                  <a:schemeClr val="dk1"/>
                </a:solidFill>
                <a:latin typeface="Roboto"/>
                <a:ea typeface="Roboto"/>
                <a:cs typeface="Roboto"/>
                <a:sym typeface="Roboto"/>
              </a:rPr>
              <a:t> ranking: </a:t>
            </a:r>
            <a:endParaRPr sz="18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How confident are you in your plan? (1–5)</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How stressed do you feel about handling this? (1–5)</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How feasible do you think it is to cut wait time by 30%? (1–5)</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Detailed Methodology</a:t>
            </a:r>
            <a:endParaRPr/>
          </a:p>
        </p:txBody>
      </p:sp>
      <p:sp>
        <p:nvSpPr>
          <p:cNvPr id="476" name="Google Shape;476;p45"/>
          <p:cNvSpPr txBox="1"/>
          <p:nvPr/>
        </p:nvSpPr>
        <p:spPr>
          <a:xfrm>
            <a:off x="538150" y="1200500"/>
            <a:ext cx="8300100" cy="3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Roboto"/>
                <a:ea typeface="Roboto"/>
                <a:cs typeface="Roboto"/>
                <a:sym typeface="Roboto"/>
              </a:rPr>
              <a:t>Initial Calibration</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“How would you approach this problem tonight?”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Write down plan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a:solidFill>
                  <a:schemeClr val="dk1"/>
                </a:solidFill>
                <a:latin typeface="Roboto"/>
                <a:ea typeface="Roboto"/>
                <a:cs typeface="Roboto"/>
                <a:sym typeface="Roboto"/>
              </a:rPr>
              <a:t>Collect self assessment: </a:t>
            </a:r>
            <a:r>
              <a:rPr lang="en-GB">
                <a:solidFill>
                  <a:schemeClr val="dk1"/>
                </a:solidFill>
                <a:latin typeface="Roboto"/>
                <a:ea typeface="Roboto"/>
                <a:cs typeface="Roboto"/>
                <a:sym typeface="Roboto"/>
              </a:rPr>
              <a:t>confidence</a:t>
            </a:r>
            <a:r>
              <a:rPr lang="en-GB">
                <a:solidFill>
                  <a:schemeClr val="dk1"/>
                </a:solidFill>
                <a:latin typeface="Roboto"/>
                <a:ea typeface="Roboto"/>
                <a:cs typeface="Roboto"/>
                <a:sym typeface="Roboto"/>
              </a:rPr>
              <a:t>, stress, feasibility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GB">
                <a:solidFill>
                  <a:schemeClr val="dk1"/>
                </a:solidFill>
                <a:latin typeface="Roboto"/>
                <a:ea typeface="Roboto"/>
                <a:cs typeface="Roboto"/>
                <a:sym typeface="Roboto"/>
              </a:rPr>
              <a:t>Create milestones (AI)</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Assess capacity bottlenecks (map queue, machine usage, and staff tasks).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Reassign staff and optimize to balance load during peak minutes.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Fix toaster machine or find workaround for it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GB">
                <a:solidFill>
                  <a:schemeClr val="dk1"/>
                </a:solidFill>
                <a:latin typeface="Roboto"/>
                <a:ea typeface="Roboto"/>
                <a:cs typeface="Roboto"/>
                <a:sym typeface="Roboto"/>
              </a:rPr>
              <a:t>Set up a simple pre-order or express pickup station.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GB">
                <a:solidFill>
                  <a:schemeClr val="dk1"/>
                </a:solidFill>
                <a:latin typeface="Roboto"/>
                <a:ea typeface="Roboto"/>
                <a:cs typeface="Roboto"/>
                <a:sym typeface="Roboto"/>
              </a:rPr>
              <a:t>Watch personalized tutorial </a:t>
            </a:r>
            <a:endParaRPr b="1">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GB" u="sng">
                <a:solidFill>
                  <a:schemeClr val="hlink"/>
                </a:solidFill>
                <a:latin typeface="Roboto"/>
                <a:ea typeface="Roboto"/>
                <a:cs typeface="Roboto"/>
                <a:sym typeface="Roboto"/>
                <a:hlinkClick r:id="rId3"/>
              </a:rPr>
              <a:t>https://www.youtube.com/watch?v=YWyfA-I9yM4</a:t>
            </a:r>
            <a:r>
              <a:rPr lang="en-GB">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GB">
                <a:solidFill>
                  <a:schemeClr val="dk1"/>
                </a:solidFill>
                <a:latin typeface="Roboto"/>
                <a:ea typeface="Roboto"/>
                <a:cs typeface="Roboto"/>
                <a:sym typeface="Roboto"/>
              </a:rPr>
              <a:t>Solve milestone 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GB">
                <a:solidFill>
                  <a:schemeClr val="dk1"/>
                </a:solidFill>
                <a:latin typeface="Roboto"/>
                <a:ea typeface="Roboto"/>
                <a:cs typeface="Roboto"/>
                <a:sym typeface="Roboto"/>
              </a:rPr>
              <a:t>Self reflection (did scoring change)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Reflection: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How confident are you in your plan? (1–5)</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4</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How stressed do you feel about handling this? (1–5)</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1</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How feasible do you think it is to cut wait time by 30%? (1–5)</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3</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Do you think the video was relevant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Not really because it was around relevant and we are a cafe, we are very specific.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77" name="Google Shape;477;p45"/>
          <p:cNvPicPr preferRelativeResize="0"/>
          <p:nvPr/>
        </p:nvPicPr>
        <p:blipFill rotWithShape="1">
          <a:blip r:embed="rId4">
            <a:alphaModFix/>
          </a:blip>
          <a:srcRect b="-16780" l="0" r="0" t="16779"/>
          <a:stretch/>
        </p:blipFill>
        <p:spPr>
          <a:xfrm>
            <a:off x="6766456" y="458022"/>
            <a:ext cx="1855092" cy="2473452"/>
          </a:xfrm>
          <a:prstGeom prst="rect">
            <a:avLst/>
          </a:prstGeom>
          <a:noFill/>
          <a:ln>
            <a:noFill/>
          </a:ln>
        </p:spPr>
      </p:pic>
      <p:cxnSp>
        <p:nvCxnSpPr>
          <p:cNvPr id="478" name="Google Shape;478;p45"/>
          <p:cNvCxnSpPr/>
          <p:nvPr/>
        </p:nvCxnSpPr>
        <p:spPr>
          <a:xfrm flipH="1" rot="10800000">
            <a:off x="5008950" y="1479900"/>
            <a:ext cx="1656000" cy="3312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Recap:</a:t>
            </a:r>
            <a:endParaRPr/>
          </a:p>
        </p:txBody>
      </p:sp>
      <p:sp>
        <p:nvSpPr>
          <p:cNvPr id="145" name="Google Shape;145;p19"/>
          <p:cNvSpPr txBox="1"/>
          <p:nvPr>
            <p:ph idx="1" type="body"/>
          </p:nvPr>
        </p:nvSpPr>
        <p:spPr>
          <a:xfrm>
            <a:off x="387900" y="1489824"/>
            <a:ext cx="8368200" cy="135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GB"/>
              <a:t>Last Week: </a:t>
            </a:r>
            <a:r>
              <a:rPr lang="en-GB"/>
              <a:t>Needfinding interviews where we </a:t>
            </a:r>
            <a:r>
              <a:rPr lang="en-GB"/>
              <a:t>identified</a:t>
            </a:r>
            <a:r>
              <a:rPr lang="en-GB"/>
              <a:t> key insights from each empathy map we did, this informed our next step.</a:t>
            </a:r>
            <a:endParaRPr/>
          </a:p>
          <a:p>
            <a:pPr indent="0" lvl="0" marL="0" rtl="0" algn="l">
              <a:spcBef>
                <a:spcPts val="1200"/>
              </a:spcBef>
              <a:spcAft>
                <a:spcPts val="1200"/>
              </a:spcAft>
              <a:buNone/>
            </a:pPr>
            <a:r>
              <a:t/>
            </a:r>
            <a:endParaRPr/>
          </a:p>
        </p:txBody>
      </p:sp>
      <p:sp>
        <p:nvSpPr>
          <p:cNvPr id="146" name="Google Shape;146;p19"/>
          <p:cNvSpPr txBox="1"/>
          <p:nvPr/>
        </p:nvSpPr>
        <p:spPr>
          <a:xfrm>
            <a:off x="434375" y="3297350"/>
            <a:ext cx="8321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1"/>
                </a:solidFill>
                <a:latin typeface="Roboto"/>
                <a:ea typeface="Roboto"/>
                <a:cs typeface="Roboto"/>
                <a:sym typeface="Roboto"/>
              </a:rPr>
              <a:t>This Week: </a:t>
            </a:r>
            <a:r>
              <a:rPr lang="en-GB" sz="1800">
                <a:solidFill>
                  <a:schemeClr val="dk1"/>
                </a:solidFill>
                <a:latin typeface="Roboto"/>
                <a:ea typeface="Roboto"/>
                <a:cs typeface="Roboto"/>
                <a:sym typeface="Roboto"/>
              </a:rPr>
              <a:t>Refined our domain, more </a:t>
            </a:r>
            <a:r>
              <a:rPr lang="en-GB" sz="1800">
                <a:solidFill>
                  <a:schemeClr val="dk1"/>
                </a:solidFill>
                <a:latin typeface="Roboto"/>
                <a:ea typeface="Roboto"/>
                <a:cs typeface="Roboto"/>
                <a:sym typeface="Roboto"/>
              </a:rPr>
              <a:t>interviews</a:t>
            </a:r>
            <a:r>
              <a:rPr lang="en-GB" sz="1800">
                <a:solidFill>
                  <a:schemeClr val="dk1"/>
                </a:solidFill>
                <a:latin typeface="Roboto"/>
                <a:ea typeface="Roboto"/>
                <a:cs typeface="Roboto"/>
                <a:sym typeface="Roboto"/>
              </a:rPr>
              <a:t>, testing key assumptions through our </a:t>
            </a:r>
            <a:r>
              <a:rPr lang="en-GB" sz="1800">
                <a:solidFill>
                  <a:schemeClr val="dk1"/>
                </a:solidFill>
                <a:latin typeface="Roboto"/>
                <a:ea typeface="Roboto"/>
                <a:cs typeface="Roboto"/>
                <a:sym typeface="Roboto"/>
              </a:rPr>
              <a:t>prototypes</a:t>
            </a:r>
            <a:r>
              <a:rPr lang="en-GB"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3218400" y="315925"/>
            <a:ext cx="5537700" cy="452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What Worked: </a:t>
            </a:r>
            <a:endParaRPr/>
          </a:p>
          <a:p>
            <a:pPr indent="-308610" lvl="0" marL="457200" rtl="0" algn="l">
              <a:spcBef>
                <a:spcPts val="0"/>
              </a:spcBef>
              <a:spcAft>
                <a:spcPts val="0"/>
              </a:spcAft>
              <a:buSzPct val="100000"/>
              <a:buChar char="-"/>
            </a:pPr>
            <a:r>
              <a:rPr lang="en-GB" sz="1400"/>
              <a:t>His stress level after solving one milestone decreased from 4 → 1 </a:t>
            </a:r>
            <a:endParaRPr sz="1400"/>
          </a:p>
          <a:p>
            <a:pPr indent="0" lvl="0" marL="0" rtl="0" algn="l">
              <a:spcBef>
                <a:spcPts val="0"/>
              </a:spcBef>
              <a:spcAft>
                <a:spcPts val="0"/>
              </a:spcAft>
              <a:buNone/>
            </a:pPr>
            <a:r>
              <a:rPr lang="en-GB"/>
              <a:t>What Didn’t:</a:t>
            </a:r>
            <a:endParaRPr/>
          </a:p>
          <a:p>
            <a:pPr indent="-308610" lvl="0" marL="457200" rtl="0" algn="l">
              <a:spcBef>
                <a:spcPts val="0"/>
              </a:spcBef>
              <a:spcAft>
                <a:spcPts val="0"/>
              </a:spcAft>
              <a:buSzPct val="100000"/>
              <a:buChar char="-"/>
            </a:pPr>
            <a:r>
              <a:rPr lang="en-GB" sz="1400"/>
              <a:t>Feasibility score and confidence did not change </a:t>
            </a:r>
            <a:endParaRPr sz="1400"/>
          </a:p>
          <a:p>
            <a:pPr indent="-308610" lvl="0" marL="457200" rtl="0" algn="l">
              <a:spcBef>
                <a:spcPts val="0"/>
              </a:spcBef>
              <a:spcAft>
                <a:spcPts val="0"/>
              </a:spcAft>
              <a:buSzPct val="100000"/>
              <a:buChar char="-"/>
            </a:pPr>
            <a:r>
              <a:rPr lang="en-GB" sz="1400"/>
              <a:t>AI generated milestones don’t take into account the nature of the business:</a:t>
            </a:r>
            <a:endParaRPr sz="1400"/>
          </a:p>
          <a:p>
            <a:pPr indent="-308610" lvl="1" marL="914400" rtl="0" algn="l">
              <a:spcBef>
                <a:spcPts val="0"/>
              </a:spcBef>
              <a:spcAft>
                <a:spcPts val="0"/>
              </a:spcAft>
              <a:buSzPct val="100000"/>
              <a:buChar char="-"/>
            </a:pPr>
            <a:r>
              <a:rPr lang="en-GB" sz="1400"/>
              <a:t>“on call would not do milestone 4 because we are focused on the human center experience, so we don’t want a just pick up and go situation”</a:t>
            </a:r>
            <a:endParaRPr sz="1400"/>
          </a:p>
          <a:p>
            <a:pPr indent="-308610" lvl="0" marL="457200" rtl="0" algn="l">
              <a:spcBef>
                <a:spcPts val="0"/>
              </a:spcBef>
              <a:spcAft>
                <a:spcPts val="0"/>
              </a:spcAft>
              <a:buSzPct val="100000"/>
              <a:buChar char="-"/>
            </a:pPr>
            <a:r>
              <a:rPr lang="en-GB" sz="1400"/>
              <a:t>The video wasn’t helpful because it was focused on restaurants. I couldn’t find video specific enough, so maybe the personalization part of the video is not feasible. </a:t>
            </a:r>
            <a:endParaRPr/>
          </a:p>
          <a:p>
            <a:pPr indent="0" lvl="0" marL="0" rtl="0" algn="l">
              <a:spcBef>
                <a:spcPts val="0"/>
              </a:spcBef>
              <a:spcAft>
                <a:spcPts val="0"/>
              </a:spcAft>
              <a:buNone/>
            </a:pPr>
            <a:r>
              <a:rPr lang="en-GB"/>
              <a:t>Assumption:</a:t>
            </a:r>
            <a:endParaRPr/>
          </a:p>
          <a:p>
            <a:pPr indent="-317182" lvl="0" marL="457200" rtl="0" algn="l">
              <a:spcBef>
                <a:spcPts val="0"/>
              </a:spcBef>
              <a:spcAft>
                <a:spcPts val="0"/>
              </a:spcAft>
              <a:buSzPct val="100000"/>
              <a:buChar char="-"/>
            </a:pPr>
            <a:r>
              <a:rPr lang="en-GB" sz="1550"/>
              <a:t>Invalidated </a:t>
            </a:r>
            <a:endParaRPr sz="1550"/>
          </a:p>
          <a:p>
            <a:pPr indent="0" lvl="0" marL="0" rtl="0" algn="l">
              <a:spcBef>
                <a:spcPts val="0"/>
              </a:spcBef>
              <a:spcAft>
                <a:spcPts val="0"/>
              </a:spcAft>
              <a:buNone/>
            </a:pPr>
            <a:r>
              <a:rPr lang="en-GB"/>
              <a:t>Going Forward</a:t>
            </a:r>
            <a:r>
              <a:rPr lang="en-GB"/>
              <a:t>:</a:t>
            </a:r>
            <a:endParaRPr/>
          </a:p>
          <a:p>
            <a:pPr indent="-317182" lvl="0" marL="457200" rtl="0" algn="l">
              <a:spcBef>
                <a:spcPts val="0"/>
              </a:spcBef>
              <a:spcAft>
                <a:spcPts val="0"/>
              </a:spcAft>
              <a:buSzPct val="100000"/>
              <a:buChar char="-"/>
            </a:pPr>
            <a:r>
              <a:rPr lang="en-GB" sz="1550"/>
              <a:t>If we want to continue with this solution, we can set up guardrails to create more personalized milestones, or test another solution all together </a:t>
            </a:r>
            <a:endParaRPr sz="1550"/>
          </a:p>
        </p:txBody>
      </p:sp>
      <p:pic>
        <p:nvPicPr>
          <p:cNvPr id="484" name="Google Shape;484;p46"/>
          <p:cNvPicPr preferRelativeResize="0"/>
          <p:nvPr/>
        </p:nvPicPr>
        <p:blipFill>
          <a:blip r:embed="rId3">
            <a:alphaModFix/>
          </a:blip>
          <a:stretch>
            <a:fillRect/>
          </a:stretch>
        </p:blipFill>
        <p:spPr>
          <a:xfrm rot="5400000">
            <a:off x="-196801" y="988000"/>
            <a:ext cx="3720151" cy="2790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47"/>
          <p:cNvGrpSpPr/>
          <p:nvPr/>
        </p:nvGrpSpPr>
        <p:grpSpPr>
          <a:xfrm>
            <a:off x="133579" y="724436"/>
            <a:ext cx="2716398" cy="3681387"/>
            <a:chOff x="3319115" y="1676390"/>
            <a:chExt cx="2656104" cy="1790732"/>
          </a:xfrm>
        </p:grpSpPr>
        <p:sp>
          <p:nvSpPr>
            <p:cNvPr id="490" name="Google Shape;490;p47"/>
            <p:cNvSpPr/>
            <p:nvPr/>
          </p:nvSpPr>
          <p:spPr>
            <a:xfrm rot="-5400000">
              <a:off x="3669696" y="1765451"/>
              <a:ext cx="799800" cy="900300"/>
            </a:xfrm>
            <a:prstGeom prst="round1Rect">
              <a:avLst>
                <a:gd fmla="val 27146"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1" name="Google Shape;491;p47"/>
            <p:cNvSpPr/>
            <p:nvPr/>
          </p:nvSpPr>
          <p:spPr>
            <a:xfrm>
              <a:off x="4676182" y="2913322"/>
              <a:ext cx="965100" cy="553800"/>
            </a:xfrm>
            <a:prstGeom prst="roundRect">
              <a:avLst>
                <a:gd fmla="val 16667"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2" name="Google Shape;492;p47"/>
            <p:cNvSpPr/>
            <p:nvPr/>
          </p:nvSpPr>
          <p:spPr>
            <a:xfrm>
              <a:off x="4191909" y="1676390"/>
              <a:ext cx="939000" cy="5157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3" name="Google Shape;493;p47"/>
            <p:cNvSpPr/>
            <p:nvPr/>
          </p:nvSpPr>
          <p:spPr>
            <a:xfrm rot="-2562563">
              <a:off x="5126959" y="1746788"/>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4" name="Google Shape;494;p47"/>
            <p:cNvSpPr/>
            <p:nvPr/>
          </p:nvSpPr>
          <p:spPr>
            <a:xfrm flipH="1" rot="2562563">
              <a:off x="4131600" y="1945937"/>
              <a:ext cx="63691" cy="130534"/>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5" name="Google Shape;495;p47"/>
            <p:cNvSpPr/>
            <p:nvPr/>
          </p:nvSpPr>
          <p:spPr>
            <a:xfrm>
              <a:off x="4323675" y="1828051"/>
              <a:ext cx="1501200" cy="14451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6" name="Google Shape;496;p47"/>
            <p:cNvSpPr/>
            <p:nvPr/>
          </p:nvSpPr>
          <p:spPr>
            <a:xfrm>
              <a:off x="3748190" y="2029205"/>
              <a:ext cx="835500" cy="14349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7" name="Google Shape;497;p47"/>
            <p:cNvSpPr/>
            <p:nvPr/>
          </p:nvSpPr>
          <p:spPr>
            <a:xfrm flipH="1" rot="-8243700">
              <a:off x="4572802" y="3232986"/>
              <a:ext cx="55840" cy="90743"/>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8" name="Google Shape;498;p47"/>
            <p:cNvSpPr/>
            <p:nvPr/>
          </p:nvSpPr>
          <p:spPr>
            <a:xfrm>
              <a:off x="3319115" y="2945387"/>
              <a:ext cx="300300" cy="318600"/>
            </a:xfrm>
            <a:prstGeom prst="roundRect">
              <a:avLst>
                <a:gd fmla="val 25705"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499" name="Google Shape;499;p47"/>
            <p:cNvSpPr/>
            <p:nvPr/>
          </p:nvSpPr>
          <p:spPr>
            <a:xfrm>
              <a:off x="3504376" y="2304358"/>
              <a:ext cx="394500" cy="5316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lexandria"/>
                <a:ea typeface="Alexandria"/>
                <a:cs typeface="Alexandria"/>
                <a:sym typeface="Alexandria"/>
              </a:endParaRPr>
            </a:p>
          </p:txBody>
        </p:sp>
        <p:sp>
          <p:nvSpPr>
            <p:cNvPr id="500" name="Google Shape;500;p47"/>
            <p:cNvSpPr/>
            <p:nvPr/>
          </p:nvSpPr>
          <p:spPr>
            <a:xfrm rot="8440037">
              <a:off x="3704720" y="2802375"/>
              <a:ext cx="55852" cy="90427"/>
            </a:xfrm>
            <a:prstGeom prst="mo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501" name="Google Shape;501;p47"/>
            <p:cNvSpPr/>
            <p:nvPr/>
          </p:nvSpPr>
          <p:spPr>
            <a:xfrm flipH="1" rot="2000850">
              <a:off x="3710869" y="2243441"/>
              <a:ext cx="55665" cy="90368"/>
            </a:xfrm>
            <a:prstGeom prst="moon">
              <a:avLst>
                <a:gd fmla="val 59902"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exandria"/>
                <a:ea typeface="Alexandria"/>
                <a:cs typeface="Alexandria"/>
                <a:sym typeface="Alexandria"/>
              </a:endParaRPr>
            </a:p>
          </p:txBody>
        </p:sp>
        <p:sp>
          <p:nvSpPr>
            <p:cNvPr id="502" name="Google Shape;502;p47"/>
            <p:cNvSpPr txBox="1"/>
            <p:nvPr/>
          </p:nvSpPr>
          <p:spPr>
            <a:xfrm>
              <a:off x="3748319" y="2201472"/>
              <a:ext cx="2226900" cy="828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0"/>
                </a:spcAft>
                <a:buSzPts val="688"/>
                <a:buNone/>
              </a:pPr>
              <a:r>
                <a:rPr lang="en-GB" sz="1100">
                  <a:solidFill>
                    <a:srgbClr val="FFFFFF"/>
                  </a:solidFill>
                  <a:latin typeface="Azeret Mono ExtraBold"/>
                  <a:ea typeface="Azeret Mono ExtraBold"/>
                  <a:cs typeface="Azeret Mono ExtraBold"/>
                  <a:sym typeface="Azeret Mono ExtraBold"/>
                </a:rPr>
                <a:t>Which of these assumptions, if false, would cause the idea to fail?</a:t>
              </a:r>
              <a:endParaRPr sz="1100">
                <a:solidFill>
                  <a:srgbClr val="FFFFFF"/>
                </a:solidFill>
                <a:latin typeface="Azeret Mono ExtraBold"/>
                <a:ea typeface="Azeret Mono ExtraBold"/>
                <a:cs typeface="Azeret Mono ExtraBold"/>
                <a:sym typeface="Azeret Mono ExtraBold"/>
              </a:endParaRPr>
            </a:p>
            <a:p>
              <a:pPr indent="0" lvl="0" marL="0" rtl="0" algn="ctr">
                <a:lnSpc>
                  <a:spcPct val="95000"/>
                </a:lnSpc>
                <a:spcBef>
                  <a:spcPts val="0"/>
                </a:spcBef>
                <a:spcAft>
                  <a:spcPts val="0"/>
                </a:spcAft>
                <a:buSzPts val="688"/>
                <a:buNone/>
              </a:pPr>
              <a:r>
                <a:t/>
              </a:r>
              <a:endParaRPr sz="1100">
                <a:solidFill>
                  <a:srgbClr val="FFFFFF"/>
                </a:solidFill>
                <a:latin typeface="Azeret Mono ExtraBold"/>
                <a:ea typeface="Azeret Mono ExtraBold"/>
                <a:cs typeface="Azeret Mono ExtraBold"/>
                <a:sym typeface="Azeret Mono ExtraBold"/>
              </a:endParaRPr>
            </a:p>
          </p:txBody>
        </p:sp>
        <p:sp>
          <p:nvSpPr>
            <p:cNvPr id="503" name="Google Shape;503;p47"/>
            <p:cNvSpPr/>
            <p:nvPr/>
          </p:nvSpPr>
          <p:spPr>
            <a:xfrm flipH="1" rot="2275385">
              <a:off x="3920375" y="3058966"/>
              <a:ext cx="218340" cy="234923"/>
            </a:xfrm>
            <a:custGeom>
              <a:rect b="b" l="l" r="r" t="t"/>
              <a:pathLst>
                <a:path extrusionOk="0" h="179918" w="167218">
                  <a:moveTo>
                    <a:pt x="83609" y="1"/>
                  </a:moveTo>
                  <a:lnTo>
                    <a:pt x="79905" y="530"/>
                  </a:lnTo>
                  <a:lnTo>
                    <a:pt x="76201" y="1588"/>
                  </a:lnTo>
                  <a:lnTo>
                    <a:pt x="73026" y="4234"/>
                  </a:lnTo>
                  <a:lnTo>
                    <a:pt x="71438" y="6351"/>
                  </a:lnTo>
                  <a:lnTo>
                    <a:pt x="70380" y="7938"/>
                  </a:lnTo>
                  <a:lnTo>
                    <a:pt x="1059" y="159809"/>
                  </a:lnTo>
                  <a:lnTo>
                    <a:pt x="1" y="163513"/>
                  </a:lnTo>
                  <a:lnTo>
                    <a:pt x="1" y="167217"/>
                  </a:lnTo>
                  <a:lnTo>
                    <a:pt x="530" y="170392"/>
                  </a:lnTo>
                  <a:lnTo>
                    <a:pt x="2117" y="173567"/>
                  </a:lnTo>
                  <a:lnTo>
                    <a:pt x="4763" y="176213"/>
                  </a:lnTo>
                  <a:lnTo>
                    <a:pt x="7409" y="178330"/>
                  </a:lnTo>
                  <a:lnTo>
                    <a:pt x="10584" y="179388"/>
                  </a:lnTo>
                  <a:lnTo>
                    <a:pt x="14288" y="179917"/>
                  </a:lnTo>
                  <a:lnTo>
                    <a:pt x="16934" y="179917"/>
                  </a:lnTo>
                  <a:lnTo>
                    <a:pt x="19051" y="179388"/>
                  </a:lnTo>
                  <a:lnTo>
                    <a:pt x="78847" y="158751"/>
                  </a:lnTo>
                  <a:lnTo>
                    <a:pt x="81492" y="158222"/>
                  </a:lnTo>
                  <a:lnTo>
                    <a:pt x="83609" y="157692"/>
                  </a:lnTo>
                  <a:lnTo>
                    <a:pt x="85726" y="158222"/>
                  </a:lnTo>
                  <a:lnTo>
                    <a:pt x="88372" y="158751"/>
                  </a:lnTo>
                  <a:lnTo>
                    <a:pt x="148167" y="179388"/>
                  </a:lnTo>
                  <a:lnTo>
                    <a:pt x="150284" y="179917"/>
                  </a:lnTo>
                  <a:lnTo>
                    <a:pt x="152930" y="179917"/>
                  </a:lnTo>
                  <a:lnTo>
                    <a:pt x="156634" y="179388"/>
                  </a:lnTo>
                  <a:lnTo>
                    <a:pt x="159809" y="178330"/>
                  </a:lnTo>
                  <a:lnTo>
                    <a:pt x="162455" y="176213"/>
                  </a:lnTo>
                  <a:lnTo>
                    <a:pt x="165101" y="173567"/>
                  </a:lnTo>
                  <a:lnTo>
                    <a:pt x="166688" y="170392"/>
                  </a:lnTo>
                  <a:lnTo>
                    <a:pt x="167217" y="167217"/>
                  </a:lnTo>
                  <a:lnTo>
                    <a:pt x="167217" y="163513"/>
                  </a:lnTo>
                  <a:lnTo>
                    <a:pt x="166159" y="159809"/>
                  </a:lnTo>
                  <a:lnTo>
                    <a:pt x="96838" y="7938"/>
                  </a:lnTo>
                  <a:lnTo>
                    <a:pt x="95780" y="6351"/>
                  </a:lnTo>
                  <a:lnTo>
                    <a:pt x="94192" y="4234"/>
                  </a:lnTo>
                  <a:lnTo>
                    <a:pt x="91017" y="1588"/>
                  </a:lnTo>
                  <a:lnTo>
                    <a:pt x="87313" y="530"/>
                  </a:lnTo>
                  <a:lnTo>
                    <a:pt x="83609" y="1"/>
                  </a:lnTo>
                  <a:close/>
                </a:path>
              </a:pathLst>
            </a:custGeom>
            <a:solidFill>
              <a:srgbClr val="4285F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lexandria"/>
                <a:ea typeface="Alexandria"/>
                <a:cs typeface="Alexandria"/>
                <a:sym typeface="Alexandria"/>
              </a:endParaRPr>
            </a:p>
          </p:txBody>
        </p:sp>
      </p:grpSp>
      <p:cxnSp>
        <p:nvCxnSpPr>
          <p:cNvPr id="504" name="Google Shape;504;p47"/>
          <p:cNvCxnSpPr/>
          <p:nvPr/>
        </p:nvCxnSpPr>
        <p:spPr>
          <a:xfrm flipH="1">
            <a:off x="3075575" y="237500"/>
            <a:ext cx="12000" cy="4488900"/>
          </a:xfrm>
          <a:prstGeom prst="straightConnector1">
            <a:avLst/>
          </a:prstGeom>
          <a:noFill/>
          <a:ln cap="flat" cmpd="sng" w="9525">
            <a:solidFill>
              <a:schemeClr val="dk1"/>
            </a:solidFill>
            <a:prstDash val="solid"/>
            <a:round/>
            <a:headEnd len="med" w="med" type="none"/>
            <a:tailEnd len="med" w="med" type="none"/>
          </a:ln>
        </p:spPr>
      </p:cxnSp>
      <p:grpSp>
        <p:nvGrpSpPr>
          <p:cNvPr id="505" name="Google Shape;505;p47"/>
          <p:cNvGrpSpPr/>
          <p:nvPr/>
        </p:nvGrpSpPr>
        <p:grpSpPr>
          <a:xfrm>
            <a:off x="3162304" y="237499"/>
            <a:ext cx="2819400" cy="1479000"/>
            <a:chOff x="3162454" y="1832324"/>
            <a:chExt cx="2819400" cy="1479000"/>
          </a:xfrm>
        </p:grpSpPr>
        <p:sp>
          <p:nvSpPr>
            <p:cNvPr id="506" name="Google Shape;506;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07" name="Google Shape;507;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Small businesses are </a:t>
              </a:r>
              <a:r>
                <a:rPr lang="en-GB" sz="1431">
                  <a:solidFill>
                    <a:srgbClr val="631212"/>
                  </a:solidFill>
                  <a:latin typeface="Chakra Petch Medium"/>
                  <a:ea typeface="Chakra Petch Medium"/>
                  <a:cs typeface="Chakra Petch Medium"/>
                  <a:sym typeface="Chakra Petch Medium"/>
                </a:rPr>
                <a:t>willing</a:t>
              </a:r>
              <a:r>
                <a:rPr lang="en-GB" sz="1431">
                  <a:solidFill>
                    <a:srgbClr val="631212"/>
                  </a:solidFill>
                  <a:latin typeface="Chakra Petch Medium"/>
                  <a:ea typeface="Chakra Petch Medium"/>
                  <a:cs typeface="Chakra Petch Medium"/>
                  <a:sym typeface="Chakra Petch Medium"/>
                </a:rPr>
                <a:t> to provide free meals/promotions in exchange for foot traffic into their store.</a:t>
              </a:r>
              <a:endParaRPr sz="1431">
                <a:solidFill>
                  <a:srgbClr val="631212"/>
                </a:solidFill>
                <a:latin typeface="Chakra Petch Medium"/>
                <a:ea typeface="Chakra Petch Medium"/>
                <a:cs typeface="Chakra Petch Medium"/>
                <a:sym typeface="Chakra Petch Medium"/>
              </a:endParaRPr>
            </a:p>
          </p:txBody>
        </p:sp>
      </p:grpSp>
      <p:grpSp>
        <p:nvGrpSpPr>
          <p:cNvPr id="508" name="Google Shape;508;p47"/>
          <p:cNvGrpSpPr/>
          <p:nvPr/>
        </p:nvGrpSpPr>
        <p:grpSpPr>
          <a:xfrm>
            <a:off x="3162292" y="1886199"/>
            <a:ext cx="2819400" cy="1479000"/>
            <a:chOff x="3162454" y="1832324"/>
            <a:chExt cx="2819400" cy="1479000"/>
          </a:xfrm>
        </p:grpSpPr>
        <p:sp>
          <p:nvSpPr>
            <p:cNvPr id="509" name="Google Shape;509;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10" name="Google Shape;510;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People will be able to solve puzzles about small businesses they have never visited before. </a:t>
              </a:r>
              <a:endParaRPr sz="1431">
                <a:solidFill>
                  <a:srgbClr val="631212"/>
                </a:solidFill>
                <a:latin typeface="Chakra Petch Medium"/>
                <a:ea typeface="Chakra Petch Medium"/>
                <a:cs typeface="Chakra Petch Medium"/>
                <a:sym typeface="Chakra Petch Medium"/>
              </a:endParaRPr>
            </a:p>
          </p:txBody>
        </p:sp>
      </p:grpSp>
      <p:grpSp>
        <p:nvGrpSpPr>
          <p:cNvPr id="511" name="Google Shape;511;p47"/>
          <p:cNvGrpSpPr/>
          <p:nvPr/>
        </p:nvGrpSpPr>
        <p:grpSpPr>
          <a:xfrm>
            <a:off x="6171154" y="237499"/>
            <a:ext cx="2819400" cy="1479000"/>
            <a:chOff x="3162454" y="1832324"/>
            <a:chExt cx="2819400" cy="1479000"/>
          </a:xfrm>
        </p:grpSpPr>
        <p:sp>
          <p:nvSpPr>
            <p:cNvPr id="512" name="Google Shape;512;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13" name="Google Shape;513;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People </a:t>
              </a:r>
              <a:r>
                <a:rPr lang="en-GB" sz="1431">
                  <a:solidFill>
                    <a:srgbClr val="631212"/>
                  </a:solidFill>
                  <a:latin typeface="Chakra Petch Medium"/>
                  <a:ea typeface="Chakra Petch Medium"/>
                  <a:cs typeface="Chakra Petch Medium"/>
                  <a:sym typeface="Chakra Petch Medium"/>
                </a:rPr>
                <a:t>have</a:t>
              </a:r>
              <a:r>
                <a:rPr lang="en-GB" sz="1431">
                  <a:solidFill>
                    <a:srgbClr val="631212"/>
                  </a:solidFill>
                  <a:latin typeface="Chakra Petch Medium"/>
                  <a:ea typeface="Chakra Petch Medium"/>
                  <a:cs typeface="Chakra Petch Medium"/>
                  <a:sym typeface="Chakra Petch Medium"/>
                </a:rPr>
                <a:t> the time to do a scavenger hunt.</a:t>
              </a:r>
              <a:endParaRPr sz="1431">
                <a:solidFill>
                  <a:srgbClr val="631212"/>
                </a:solidFill>
                <a:latin typeface="Chakra Petch Medium"/>
                <a:ea typeface="Chakra Petch Medium"/>
                <a:cs typeface="Chakra Petch Medium"/>
                <a:sym typeface="Chakra Petch Medium"/>
              </a:endParaRPr>
            </a:p>
          </p:txBody>
        </p:sp>
      </p:grpSp>
      <p:grpSp>
        <p:nvGrpSpPr>
          <p:cNvPr id="514" name="Google Shape;514;p47"/>
          <p:cNvGrpSpPr/>
          <p:nvPr/>
        </p:nvGrpSpPr>
        <p:grpSpPr>
          <a:xfrm>
            <a:off x="6171154" y="1832249"/>
            <a:ext cx="2819400" cy="1479000"/>
            <a:chOff x="3162454" y="1832324"/>
            <a:chExt cx="2819400" cy="1479000"/>
          </a:xfrm>
        </p:grpSpPr>
        <p:sp>
          <p:nvSpPr>
            <p:cNvPr id="515" name="Google Shape;515;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16" name="Google Shape;516;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Small businesses will want people to come in for a challenge.</a:t>
              </a:r>
              <a:endParaRPr sz="1431">
                <a:solidFill>
                  <a:srgbClr val="631212"/>
                </a:solidFill>
                <a:latin typeface="Chakra Petch Medium"/>
                <a:ea typeface="Chakra Petch Medium"/>
                <a:cs typeface="Chakra Petch Medium"/>
                <a:sym typeface="Chakra Petch Medium"/>
              </a:endParaRPr>
            </a:p>
          </p:txBody>
        </p:sp>
      </p:grpSp>
      <p:grpSp>
        <p:nvGrpSpPr>
          <p:cNvPr id="517" name="Google Shape;517;p47"/>
          <p:cNvGrpSpPr/>
          <p:nvPr/>
        </p:nvGrpSpPr>
        <p:grpSpPr>
          <a:xfrm>
            <a:off x="3162304" y="3534899"/>
            <a:ext cx="2819400" cy="1479000"/>
            <a:chOff x="3162454" y="1832324"/>
            <a:chExt cx="2819400" cy="1479000"/>
          </a:xfrm>
        </p:grpSpPr>
        <p:sp>
          <p:nvSpPr>
            <p:cNvPr id="518" name="Google Shape;518;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19" name="Google Shape;519;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People have the ability to go to many small businesses (transportation and mobility limitations).</a:t>
              </a:r>
              <a:r>
                <a:rPr lang="en-GB" sz="1431">
                  <a:solidFill>
                    <a:srgbClr val="631212"/>
                  </a:solidFill>
                  <a:latin typeface="Chakra Petch Medium"/>
                  <a:ea typeface="Chakra Petch Medium"/>
                  <a:cs typeface="Chakra Petch Medium"/>
                  <a:sym typeface="Chakra Petch Medium"/>
                </a:rPr>
                <a:t> </a:t>
              </a:r>
              <a:r>
                <a:rPr lang="en-GB" sz="1431">
                  <a:solidFill>
                    <a:srgbClr val="631212"/>
                  </a:solidFill>
                  <a:latin typeface="Chakra Petch Medium"/>
                  <a:ea typeface="Chakra Petch Medium"/>
                  <a:cs typeface="Chakra Petch Medium"/>
                  <a:sym typeface="Chakra Petch Medium"/>
                </a:rPr>
                <a:t> </a:t>
              </a:r>
              <a:endParaRPr sz="1431">
                <a:solidFill>
                  <a:srgbClr val="631212"/>
                </a:solidFill>
                <a:latin typeface="Chakra Petch Medium"/>
                <a:ea typeface="Chakra Petch Medium"/>
                <a:cs typeface="Chakra Petch Medium"/>
                <a:sym typeface="Chakra Petch Medium"/>
              </a:endParaRPr>
            </a:p>
          </p:txBody>
        </p:sp>
      </p:grpSp>
      <p:grpSp>
        <p:nvGrpSpPr>
          <p:cNvPr id="520" name="Google Shape;520;p47"/>
          <p:cNvGrpSpPr/>
          <p:nvPr/>
        </p:nvGrpSpPr>
        <p:grpSpPr>
          <a:xfrm>
            <a:off x="6171154" y="3534899"/>
            <a:ext cx="2819400" cy="1479000"/>
            <a:chOff x="3162454" y="1832324"/>
            <a:chExt cx="2819400" cy="1479000"/>
          </a:xfrm>
        </p:grpSpPr>
        <p:sp>
          <p:nvSpPr>
            <p:cNvPr id="521" name="Google Shape;521;p47"/>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522" name="Google Shape;522;p47"/>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GB" sz="1431">
                  <a:solidFill>
                    <a:srgbClr val="631212"/>
                  </a:solidFill>
                  <a:latin typeface="Chakra Petch Medium"/>
                  <a:ea typeface="Chakra Petch Medium"/>
                  <a:cs typeface="Chakra Petch Medium"/>
                  <a:sym typeface="Chakra Petch Medium"/>
                </a:rPr>
                <a:t>Businesses are comfortable with having QR codes, or clues placed inside their stores. </a:t>
              </a:r>
              <a:endParaRPr sz="1431">
                <a:solidFill>
                  <a:srgbClr val="631212"/>
                </a:solidFill>
                <a:latin typeface="Chakra Petch Medium"/>
                <a:ea typeface="Chakra Petch Medium"/>
                <a:cs typeface="Chakra Petch Medium"/>
                <a:sym typeface="Chakra Petch Medium"/>
              </a:endParaRPr>
            </a:p>
            <a:p>
              <a:pPr indent="0" lvl="0" marL="0" rtl="0" algn="l">
                <a:lnSpc>
                  <a:spcPct val="105000"/>
                </a:lnSpc>
                <a:spcBef>
                  <a:spcPts val="0"/>
                </a:spcBef>
                <a:spcAft>
                  <a:spcPts val="0"/>
                </a:spcAft>
                <a:buSzPts val="192"/>
                <a:buNone/>
              </a:pPr>
              <a:r>
                <a:t/>
              </a:r>
              <a:endParaRPr sz="1431">
                <a:solidFill>
                  <a:srgbClr val="631212"/>
                </a:solidFill>
                <a:latin typeface="Chakra Petch Medium"/>
                <a:ea typeface="Chakra Petch Medium"/>
                <a:cs typeface="Chakra Petch Medium"/>
                <a:sym typeface="Chakra Petch Medium"/>
              </a:endParaRPr>
            </a:p>
          </p:txBody>
        </p:sp>
      </p:grpSp>
      <p:sp>
        <p:nvSpPr>
          <p:cNvPr id="523" name="Google Shape;523;p47"/>
          <p:cNvSpPr txBox="1"/>
          <p:nvPr/>
        </p:nvSpPr>
        <p:spPr>
          <a:xfrm>
            <a:off x="296175" y="246800"/>
            <a:ext cx="2626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Roboto"/>
                <a:ea typeface="Roboto"/>
                <a:cs typeface="Roboto"/>
                <a:sym typeface="Roboto"/>
              </a:rPr>
              <a:t>AI/VR scavenger hunt</a:t>
            </a:r>
            <a:endParaRPr sz="1800">
              <a:solidFill>
                <a:schemeClr val="dk1"/>
              </a:solidFill>
              <a:latin typeface="Roboto"/>
              <a:ea typeface="Roboto"/>
              <a:cs typeface="Roboto"/>
              <a:sym typeface="Roboto"/>
            </a:endParaRPr>
          </a:p>
        </p:txBody>
      </p:sp>
      <p:grpSp>
        <p:nvGrpSpPr>
          <p:cNvPr id="524" name="Google Shape;524;p47"/>
          <p:cNvGrpSpPr/>
          <p:nvPr/>
        </p:nvGrpSpPr>
        <p:grpSpPr>
          <a:xfrm>
            <a:off x="4572006" y="672243"/>
            <a:ext cx="2819343" cy="3175851"/>
            <a:chOff x="2795642" y="565141"/>
            <a:chExt cx="3552600" cy="4001828"/>
          </a:xfrm>
        </p:grpSpPr>
        <p:sp>
          <p:nvSpPr>
            <p:cNvPr id="525" name="Google Shape;525;p47"/>
            <p:cNvSpPr/>
            <p:nvPr/>
          </p:nvSpPr>
          <p:spPr>
            <a:xfrm>
              <a:off x="2795642" y="1177869"/>
              <a:ext cx="3552600" cy="3389100"/>
            </a:xfrm>
            <a:prstGeom prst="roundRect">
              <a:avLst>
                <a:gd fmla="val 8333" name="adj"/>
              </a:avLst>
            </a:prstGeom>
            <a:solidFill>
              <a:srgbClr val="FFFFFF"/>
            </a:solidFill>
            <a:ln>
              <a:noFill/>
            </a:ln>
            <a:effectLst>
              <a:outerShdw blurRad="136072" rotWithShape="0" algn="bl" dir="2700000" dist="45357">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rPr lang="en-GB" sz="1711">
                  <a:latin typeface="Barlow"/>
                  <a:ea typeface="Barlow"/>
                  <a:cs typeface="Barlow"/>
                  <a:sym typeface="Barlow"/>
                </a:rPr>
                <a:t>People can be incentivized to do a scavenger hunt to explore small businesses in the area.</a:t>
              </a:r>
              <a:endParaRPr sz="1711">
                <a:latin typeface="Barlow"/>
                <a:ea typeface="Barlow"/>
                <a:cs typeface="Barlow"/>
                <a:sym typeface="Barlow"/>
              </a:endParaRPr>
            </a:p>
            <a:p>
              <a:pPr indent="0" lvl="0" marL="0" rtl="0" algn="ctr">
                <a:spcBef>
                  <a:spcPts val="0"/>
                </a:spcBef>
                <a:spcAft>
                  <a:spcPts val="0"/>
                </a:spcAft>
                <a:buNone/>
              </a:pPr>
              <a:r>
                <a:t/>
              </a:r>
              <a:endParaRPr sz="1711">
                <a:latin typeface="Barlow"/>
                <a:ea typeface="Barlow"/>
                <a:cs typeface="Barlow"/>
                <a:sym typeface="Barlow"/>
              </a:endParaRPr>
            </a:p>
            <a:p>
              <a:pPr indent="0" lvl="0" marL="0" rtl="0" algn="ctr">
                <a:spcBef>
                  <a:spcPts val="0"/>
                </a:spcBef>
                <a:spcAft>
                  <a:spcPts val="0"/>
                </a:spcAft>
                <a:buNone/>
              </a:pPr>
              <a:r>
                <a:t/>
              </a:r>
              <a:endParaRPr sz="1111">
                <a:latin typeface="Barlow"/>
                <a:ea typeface="Barlow"/>
                <a:cs typeface="Barlow"/>
                <a:sym typeface="Barlow"/>
              </a:endParaRPr>
            </a:p>
          </p:txBody>
        </p:sp>
        <p:sp>
          <p:nvSpPr>
            <p:cNvPr id="526" name="Google Shape;526;p47"/>
            <p:cNvSpPr/>
            <p:nvPr/>
          </p:nvSpPr>
          <p:spPr>
            <a:xfrm>
              <a:off x="2795643" y="643908"/>
              <a:ext cx="913800" cy="534000"/>
            </a:xfrm>
            <a:prstGeom prst="roundRect">
              <a:avLst>
                <a:gd fmla="val 50000" name="adj"/>
              </a:avLst>
            </a:prstGeom>
            <a:solidFill>
              <a:srgbClr val="FFFFFF"/>
            </a:solidFill>
            <a:ln>
              <a:noFill/>
            </a:ln>
            <a:effectLst>
              <a:outerShdw blurRad="136072" rotWithShape="0" algn="bl" dir="2700000" dist="45357">
                <a:srgbClr val="000000">
                  <a:alpha val="10000"/>
                </a:srgbClr>
              </a:outerShdw>
            </a:effectLst>
          </p:spPr>
          <p:txBody>
            <a:bodyPr anchorCtr="0" anchor="ctr" bIns="72550" lIns="72550" spcFirstLastPara="1" rIns="72550" wrap="square" tIns="72550">
              <a:noAutofit/>
            </a:bodyPr>
            <a:lstStyle/>
            <a:p>
              <a:pPr indent="0" lvl="0" marL="0" rtl="0" algn="ctr">
                <a:spcBef>
                  <a:spcPts val="0"/>
                </a:spcBef>
                <a:spcAft>
                  <a:spcPts val="0"/>
                </a:spcAft>
                <a:buNone/>
              </a:pPr>
              <a:r>
                <a:t/>
              </a:r>
              <a:endParaRPr sz="1111">
                <a:latin typeface="Barlow"/>
                <a:ea typeface="Barlow"/>
                <a:cs typeface="Barlow"/>
                <a:sym typeface="Barlow"/>
              </a:endParaRPr>
            </a:p>
          </p:txBody>
        </p:sp>
        <p:sp>
          <p:nvSpPr>
            <p:cNvPr id="527" name="Google Shape;527;p47"/>
            <p:cNvSpPr txBox="1"/>
            <p:nvPr/>
          </p:nvSpPr>
          <p:spPr>
            <a:xfrm>
              <a:off x="2924956" y="565141"/>
              <a:ext cx="735600" cy="954300"/>
            </a:xfrm>
            <a:prstGeom prst="rect">
              <a:avLst/>
            </a:prstGeom>
            <a:noFill/>
            <a:ln>
              <a:noFill/>
            </a:ln>
          </p:spPr>
          <p:txBody>
            <a:bodyPr anchorCtr="0" anchor="t" bIns="72550" lIns="72550" spcFirstLastPara="1" rIns="72550" wrap="square" tIns="72550">
              <a:spAutoFit/>
            </a:bodyPr>
            <a:lstStyle/>
            <a:p>
              <a:pPr indent="0" lvl="0" marL="0" rtl="0" algn="l">
                <a:spcBef>
                  <a:spcPts val="0"/>
                </a:spcBef>
                <a:spcAft>
                  <a:spcPts val="0"/>
                </a:spcAft>
                <a:buNone/>
              </a:pPr>
              <a:r>
                <a:rPr b="1" lang="en-GB" sz="3968">
                  <a:solidFill>
                    <a:srgbClr val="FF0000"/>
                  </a:solidFill>
                  <a:latin typeface="Corben"/>
                  <a:ea typeface="Corben"/>
                  <a:cs typeface="Corben"/>
                  <a:sym typeface="Corben"/>
                </a:rPr>
                <a:t>“</a:t>
              </a:r>
              <a:endParaRPr b="1" sz="3968">
                <a:solidFill>
                  <a:srgbClr val="FF0000"/>
                </a:solidFill>
                <a:latin typeface="Corben"/>
                <a:ea typeface="Corben"/>
                <a:cs typeface="Corben"/>
                <a:sym typeface="Corben"/>
              </a:endParaRPr>
            </a:p>
          </p:txBody>
        </p:sp>
        <p:sp>
          <p:nvSpPr>
            <p:cNvPr id="528" name="Google Shape;528;p47"/>
            <p:cNvSpPr txBox="1"/>
            <p:nvPr/>
          </p:nvSpPr>
          <p:spPr>
            <a:xfrm>
              <a:off x="3039208" y="1387006"/>
              <a:ext cx="3076800" cy="27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8"/>
          <p:cNvSpPr txBox="1"/>
          <p:nvPr>
            <p:ph type="title"/>
          </p:nvPr>
        </p:nvSpPr>
        <p:spPr>
          <a:xfrm>
            <a:off x="387900" y="217200"/>
            <a:ext cx="8368200" cy="3170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GB" u="sng"/>
              <a:t>Assumption</a:t>
            </a:r>
            <a:r>
              <a:rPr b="1" lang="en-GB"/>
              <a:t>: </a:t>
            </a:r>
            <a:r>
              <a:rPr lang="en-GB" sz="2500"/>
              <a:t>People can be incentivized to do a scavenger hunt and they have time to explore small businesses in the area.</a:t>
            </a:r>
            <a:endParaRPr sz="2500"/>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sz="2400"/>
              <a:t> </a:t>
            </a:r>
            <a:endParaRPr sz="2400"/>
          </a:p>
        </p:txBody>
      </p:sp>
      <p:sp>
        <p:nvSpPr>
          <p:cNvPr id="534" name="Google Shape;534;p48"/>
          <p:cNvSpPr txBox="1"/>
          <p:nvPr/>
        </p:nvSpPr>
        <p:spPr>
          <a:xfrm>
            <a:off x="445925" y="2571750"/>
            <a:ext cx="59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4E18"/>
              </a:solidFill>
              <a:latin typeface="Roboto"/>
              <a:ea typeface="Roboto"/>
              <a:cs typeface="Roboto"/>
              <a:sym typeface="Roboto"/>
            </a:endParaRPr>
          </a:p>
        </p:txBody>
      </p:sp>
      <p:sp>
        <p:nvSpPr>
          <p:cNvPr id="535" name="Google Shape;535;p48"/>
          <p:cNvSpPr txBox="1"/>
          <p:nvPr/>
        </p:nvSpPr>
        <p:spPr>
          <a:xfrm>
            <a:off x="387900" y="1600925"/>
            <a:ext cx="8419200" cy="312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u="sng">
                <a:solidFill>
                  <a:schemeClr val="dk1"/>
                </a:solidFill>
                <a:latin typeface="Roboto"/>
                <a:ea typeface="Roboto"/>
                <a:cs typeface="Roboto"/>
                <a:sym typeface="Roboto"/>
              </a:rPr>
              <a:t>Experience Prototype: </a:t>
            </a:r>
            <a:endParaRPr sz="1700" u="sng">
              <a:solidFill>
                <a:schemeClr val="dk1"/>
              </a:solidFill>
              <a:latin typeface="Roboto"/>
              <a:ea typeface="Roboto"/>
              <a:cs typeface="Roboto"/>
              <a:sym typeface="Roboto"/>
            </a:endParaRPr>
          </a:p>
          <a:p>
            <a:pPr indent="0" lvl="0" marL="0" rtl="0" algn="l">
              <a:spcBef>
                <a:spcPts val="0"/>
              </a:spcBef>
              <a:spcAft>
                <a:spcPts val="0"/>
              </a:spcAft>
              <a:buNone/>
            </a:pPr>
            <a:r>
              <a:rPr lang="en-GB" sz="1700">
                <a:solidFill>
                  <a:schemeClr val="dk1"/>
                </a:solidFill>
                <a:latin typeface="Roboto"/>
                <a:ea typeface="Roboto"/>
                <a:cs typeface="Roboto"/>
                <a:sym typeface="Roboto"/>
              </a:rPr>
              <a:t>Situation:</a:t>
            </a:r>
            <a:r>
              <a:rPr lang="en-GB" sz="1300">
                <a:solidFill>
                  <a:schemeClr val="dk1"/>
                </a:solidFill>
                <a:latin typeface="Roboto"/>
                <a:ea typeface="Roboto"/>
                <a:cs typeface="Roboto"/>
                <a:sym typeface="Roboto"/>
              </a:rPr>
              <a:t>  It’s a weekday afternoon at Stanford. A student walking through Tressider sees a QR code that reads:</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GB" sz="1300">
                <a:solidFill>
                  <a:schemeClr val="dk1"/>
                </a:solidFill>
                <a:latin typeface="Roboto"/>
                <a:ea typeface="Roboto"/>
                <a:cs typeface="Roboto"/>
                <a:sym typeface="Roboto"/>
              </a:rPr>
              <a:t>“It’s Wednesday, isn’t it? I’m feeling musical! I love Alicia Keys too — try to find me!”</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GB" sz="1300">
                <a:solidFill>
                  <a:schemeClr val="dk1"/>
                </a:solidFill>
                <a:latin typeface="Roboto"/>
                <a:ea typeface="Roboto"/>
                <a:cs typeface="Roboto"/>
                <a:sym typeface="Roboto"/>
              </a:rPr>
              <a:t>Curious, they follow the clue to CoHo, where a small sign on the piano reveals the next puzzle. They see a prize is waiting for them.</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GB" sz="1700">
                <a:solidFill>
                  <a:schemeClr val="dk1"/>
                </a:solidFill>
                <a:latin typeface="Roboto"/>
                <a:ea typeface="Roboto"/>
                <a:cs typeface="Roboto"/>
                <a:sym typeface="Roboto"/>
              </a:rPr>
              <a:t>Actors: </a:t>
            </a:r>
            <a:r>
              <a:rPr lang="en-GB" sz="1300">
                <a:solidFill>
                  <a:schemeClr val="dk1"/>
                </a:solidFill>
                <a:latin typeface="Roboto"/>
                <a:ea typeface="Roboto"/>
                <a:cs typeface="Roboto"/>
                <a:sym typeface="Roboto"/>
              </a:rPr>
              <a:t>Daniela, Cole, and Max who are a friend group that knows about different places on campus, but don’t frequent them.</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700">
              <a:solidFill>
                <a:schemeClr val="dk1"/>
              </a:solidFill>
              <a:latin typeface="Roboto"/>
              <a:ea typeface="Roboto"/>
              <a:cs typeface="Roboto"/>
              <a:sym typeface="Roboto"/>
            </a:endParaRPr>
          </a:p>
          <a:p>
            <a:pPr indent="0" lvl="0" marL="0" rtl="0" algn="l">
              <a:spcBef>
                <a:spcPts val="0"/>
              </a:spcBef>
              <a:spcAft>
                <a:spcPts val="0"/>
              </a:spcAft>
              <a:buNone/>
            </a:pPr>
            <a:r>
              <a:rPr lang="en-GB" sz="1700">
                <a:solidFill>
                  <a:schemeClr val="dk1"/>
                </a:solidFill>
                <a:latin typeface="Roboto"/>
                <a:ea typeface="Roboto"/>
                <a:cs typeface="Roboto"/>
                <a:sym typeface="Roboto"/>
              </a:rPr>
              <a:t>Data:  </a:t>
            </a:r>
            <a:endParaRPr sz="1700">
              <a:solidFill>
                <a:schemeClr val="dk1"/>
              </a:solidFill>
              <a:latin typeface="Roboto"/>
              <a:ea typeface="Roboto"/>
              <a:cs typeface="Roboto"/>
              <a:sym typeface="Roboto"/>
            </a:endParaRPr>
          </a:p>
          <a:p>
            <a:pPr indent="0" lvl="0" marL="0" rtl="0" algn="l">
              <a:spcBef>
                <a:spcPts val="0"/>
              </a:spcBef>
              <a:spcAft>
                <a:spcPts val="0"/>
              </a:spcAft>
              <a:buNone/>
            </a:pPr>
            <a:r>
              <a:rPr lang="en-GB" sz="1500">
                <a:solidFill>
                  <a:schemeClr val="dk1"/>
                </a:solidFill>
                <a:latin typeface="Roboto"/>
                <a:ea typeface="Roboto"/>
                <a:cs typeface="Roboto"/>
                <a:sym typeface="Roboto"/>
              </a:rPr>
              <a:t>They visited three different small businesses on Stanford’s campus.</a:t>
            </a:r>
            <a:endParaRPr sz="15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9"/>
          <p:cNvSpPr txBox="1"/>
          <p:nvPr>
            <p:ph type="title"/>
          </p:nvPr>
        </p:nvSpPr>
        <p:spPr>
          <a:xfrm>
            <a:off x="205800" y="3421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Detailed Methodology</a:t>
            </a:r>
            <a:endParaRPr/>
          </a:p>
        </p:txBody>
      </p:sp>
      <p:sp>
        <p:nvSpPr>
          <p:cNvPr id="541" name="Google Shape;541;p49"/>
          <p:cNvSpPr txBox="1"/>
          <p:nvPr/>
        </p:nvSpPr>
        <p:spPr>
          <a:xfrm>
            <a:off x="205800" y="1200500"/>
            <a:ext cx="4101300" cy="3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Roboto"/>
                <a:ea typeface="Roboto"/>
                <a:cs typeface="Roboto"/>
                <a:sym typeface="Roboto"/>
              </a:rPr>
              <a:t>They read the </a:t>
            </a:r>
            <a:r>
              <a:rPr lang="en-GB" u="sng">
                <a:solidFill>
                  <a:schemeClr val="dk1"/>
                </a:solidFill>
                <a:latin typeface="Roboto"/>
                <a:ea typeface="Roboto"/>
                <a:cs typeface="Roboto"/>
                <a:sym typeface="Roboto"/>
              </a:rPr>
              <a:t>initial clue</a:t>
            </a:r>
            <a:r>
              <a:rPr lang="en-GB">
                <a:solidFill>
                  <a:schemeClr val="dk1"/>
                </a:solidFill>
                <a:latin typeface="Roboto"/>
                <a:ea typeface="Roboto"/>
                <a:cs typeface="Roboto"/>
                <a:sym typeface="Roboto"/>
              </a:rPr>
              <a:t>, e.g., </a:t>
            </a:r>
            <a:r>
              <a:rPr i="1" lang="en-GB">
                <a:solidFill>
                  <a:schemeClr val="dk1"/>
                </a:solidFill>
                <a:latin typeface="Roboto"/>
                <a:ea typeface="Roboto"/>
                <a:cs typeface="Roboto"/>
                <a:sym typeface="Roboto"/>
              </a:rPr>
              <a:t>“It’s Wednesday isn’t it? I’m feeling musical! I love Alicia Keys too and try my best to be near her!”  </a:t>
            </a:r>
            <a:endParaRPr i="1">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They g</a:t>
            </a:r>
            <a:r>
              <a:rPr lang="en-GB" u="sng">
                <a:solidFill>
                  <a:schemeClr val="dk1"/>
                </a:solidFill>
                <a:latin typeface="Roboto"/>
                <a:ea typeface="Roboto"/>
                <a:cs typeface="Roboto"/>
                <a:sym typeface="Roboto"/>
              </a:rPr>
              <a:t>o to a location and try to find a clue</a:t>
            </a:r>
            <a:r>
              <a:rPr lang="en-GB">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They have to </a:t>
            </a:r>
            <a:r>
              <a:rPr lang="en-GB" u="sng">
                <a:solidFill>
                  <a:schemeClr val="dk1"/>
                </a:solidFill>
                <a:latin typeface="Roboto"/>
                <a:ea typeface="Roboto"/>
                <a:cs typeface="Roboto"/>
                <a:sym typeface="Roboto"/>
              </a:rPr>
              <a:t>explore the area and find the hidden next clue.</a:t>
            </a:r>
            <a:r>
              <a:rPr lang="en-GB">
                <a:solidFill>
                  <a:schemeClr val="dk1"/>
                </a:solidFill>
                <a:latin typeface="Roboto"/>
                <a:ea typeface="Roboto"/>
                <a:cs typeface="Roboto"/>
                <a:sym typeface="Roboto"/>
              </a:rPr>
              <a:t> Each clue they find leads them </a:t>
            </a:r>
            <a:r>
              <a:rPr lang="en-GB">
                <a:solidFill>
                  <a:schemeClr val="dk1"/>
                </a:solidFill>
                <a:latin typeface="Roboto"/>
                <a:ea typeface="Roboto"/>
                <a:cs typeface="Roboto"/>
                <a:sym typeface="Roboto"/>
              </a:rPr>
              <a:t>closer to understanding what the prize is.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u="sng">
                <a:solidFill>
                  <a:schemeClr val="dk1"/>
                </a:solidFill>
                <a:latin typeface="Roboto"/>
                <a:ea typeface="Roboto"/>
                <a:cs typeface="Roboto"/>
                <a:sym typeface="Roboto"/>
              </a:rPr>
              <a:t>Repeat</a:t>
            </a:r>
            <a:r>
              <a:rPr lang="en-GB">
                <a:solidFill>
                  <a:schemeClr val="dk1"/>
                </a:solidFill>
                <a:latin typeface="Roboto"/>
                <a:ea typeface="Roboto"/>
                <a:cs typeface="Roboto"/>
                <a:sym typeface="Roboto"/>
              </a:rPr>
              <a:t> steps until they find the last clue at the </a:t>
            </a:r>
            <a:r>
              <a:rPr lang="en-GB" u="sng">
                <a:solidFill>
                  <a:schemeClr val="dk1"/>
                </a:solidFill>
                <a:latin typeface="Roboto"/>
                <a:ea typeface="Roboto"/>
                <a:cs typeface="Roboto"/>
                <a:sym typeface="Roboto"/>
              </a:rPr>
              <a:t>final location indicating what the prize</a:t>
            </a:r>
            <a:r>
              <a:rPr lang="en-GB">
                <a:solidFill>
                  <a:schemeClr val="dk1"/>
                </a:solidFill>
                <a:latin typeface="Roboto"/>
                <a:ea typeface="Roboto"/>
                <a:cs typeface="Roboto"/>
                <a:sym typeface="Roboto"/>
              </a:rPr>
              <a:t> is.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GB">
                <a:solidFill>
                  <a:schemeClr val="dk1"/>
                </a:solidFill>
                <a:latin typeface="Roboto"/>
                <a:ea typeface="Roboto"/>
                <a:cs typeface="Roboto"/>
                <a:sym typeface="Roboto"/>
              </a:rPr>
              <a:t>After they found the last clue, they were able to go to </a:t>
            </a:r>
            <a:r>
              <a:rPr lang="en-GB" u="sng">
                <a:solidFill>
                  <a:schemeClr val="dk1"/>
                </a:solidFill>
                <a:latin typeface="Roboto"/>
                <a:ea typeface="Roboto"/>
                <a:cs typeface="Roboto"/>
                <a:sym typeface="Roboto"/>
              </a:rPr>
              <a:t>get a free meal ($15 value) of any of the small businesses they visited.</a:t>
            </a:r>
            <a:r>
              <a:rPr lang="en-GB">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p:txBody>
      </p:sp>
      <p:pic>
        <p:nvPicPr>
          <p:cNvPr id="542" name="Google Shape;542;p49" title="Screenshot 2025-10-09 at 9.04.00 PM.png"/>
          <p:cNvPicPr preferRelativeResize="0"/>
          <p:nvPr/>
        </p:nvPicPr>
        <p:blipFill rotWithShape="1">
          <a:blip r:embed="rId3">
            <a:alphaModFix/>
          </a:blip>
          <a:srcRect b="3308" l="32064" r="5038" t="1080"/>
          <a:stretch/>
        </p:blipFill>
        <p:spPr>
          <a:xfrm>
            <a:off x="7126205" y="3984451"/>
            <a:ext cx="1180697" cy="1006676"/>
          </a:xfrm>
          <a:prstGeom prst="rect">
            <a:avLst/>
          </a:prstGeom>
          <a:noFill/>
          <a:ln cap="flat" cmpd="sng" w="9525">
            <a:solidFill>
              <a:schemeClr val="dk1"/>
            </a:solidFill>
            <a:prstDash val="solid"/>
            <a:round/>
            <a:headEnd len="sm" w="sm" type="none"/>
            <a:tailEnd len="sm" w="sm" type="none"/>
          </a:ln>
        </p:spPr>
      </p:pic>
      <p:pic>
        <p:nvPicPr>
          <p:cNvPr id="543" name="Google Shape;543;p49" title="Screenshot 2025-10-09 at 9.05.29 PM.png"/>
          <p:cNvPicPr preferRelativeResize="0"/>
          <p:nvPr/>
        </p:nvPicPr>
        <p:blipFill>
          <a:blip r:embed="rId4">
            <a:alphaModFix/>
          </a:blip>
          <a:stretch>
            <a:fillRect/>
          </a:stretch>
        </p:blipFill>
        <p:spPr>
          <a:xfrm>
            <a:off x="5089325" y="137450"/>
            <a:ext cx="1462302" cy="1006676"/>
          </a:xfrm>
          <a:prstGeom prst="rect">
            <a:avLst/>
          </a:prstGeom>
          <a:noFill/>
          <a:ln cap="flat" cmpd="sng" w="9525">
            <a:solidFill>
              <a:schemeClr val="dk1"/>
            </a:solidFill>
            <a:prstDash val="solid"/>
            <a:round/>
            <a:headEnd len="sm" w="sm" type="none"/>
            <a:tailEnd len="sm" w="sm" type="none"/>
          </a:ln>
        </p:spPr>
      </p:pic>
      <p:pic>
        <p:nvPicPr>
          <p:cNvPr id="544" name="Google Shape;544;p49" title="Screenshot 2025-10-09 at 9.08.17 PM.png"/>
          <p:cNvPicPr preferRelativeResize="0"/>
          <p:nvPr/>
        </p:nvPicPr>
        <p:blipFill>
          <a:blip r:embed="rId5">
            <a:alphaModFix/>
          </a:blip>
          <a:stretch>
            <a:fillRect/>
          </a:stretch>
        </p:blipFill>
        <p:spPr>
          <a:xfrm>
            <a:off x="7320300" y="729475"/>
            <a:ext cx="1540150" cy="1208549"/>
          </a:xfrm>
          <a:prstGeom prst="rect">
            <a:avLst/>
          </a:prstGeom>
          <a:noFill/>
          <a:ln cap="flat" cmpd="sng" w="9525">
            <a:solidFill>
              <a:schemeClr val="dk1"/>
            </a:solidFill>
            <a:prstDash val="solid"/>
            <a:round/>
            <a:headEnd len="sm" w="sm" type="none"/>
            <a:tailEnd len="sm" w="sm" type="none"/>
          </a:ln>
        </p:spPr>
      </p:pic>
      <p:pic>
        <p:nvPicPr>
          <p:cNvPr id="545" name="Google Shape;545;p49" title="Screenshot 2025-10-09 at 9.11.18 PM.png"/>
          <p:cNvPicPr preferRelativeResize="0"/>
          <p:nvPr/>
        </p:nvPicPr>
        <p:blipFill>
          <a:blip r:embed="rId6">
            <a:alphaModFix/>
          </a:blip>
          <a:stretch>
            <a:fillRect/>
          </a:stretch>
        </p:blipFill>
        <p:spPr>
          <a:xfrm>
            <a:off x="4749317" y="1450275"/>
            <a:ext cx="1577775" cy="1121349"/>
          </a:xfrm>
          <a:prstGeom prst="rect">
            <a:avLst/>
          </a:prstGeom>
          <a:noFill/>
          <a:ln cap="flat" cmpd="sng" w="9525">
            <a:solidFill>
              <a:schemeClr val="dk1"/>
            </a:solidFill>
            <a:prstDash val="solid"/>
            <a:round/>
            <a:headEnd len="sm" w="sm" type="none"/>
            <a:tailEnd len="sm" w="sm" type="none"/>
          </a:ln>
        </p:spPr>
      </p:pic>
      <p:pic>
        <p:nvPicPr>
          <p:cNvPr id="546" name="Google Shape;546;p49" title="Screenshot 2025-10-09 at 9.12.00 PM.png"/>
          <p:cNvPicPr preferRelativeResize="0"/>
          <p:nvPr/>
        </p:nvPicPr>
        <p:blipFill>
          <a:blip r:embed="rId7">
            <a:alphaModFix/>
          </a:blip>
          <a:stretch>
            <a:fillRect/>
          </a:stretch>
        </p:blipFill>
        <p:spPr>
          <a:xfrm>
            <a:off x="7170351" y="2405131"/>
            <a:ext cx="1930825" cy="1076131"/>
          </a:xfrm>
          <a:prstGeom prst="rect">
            <a:avLst/>
          </a:prstGeom>
          <a:noFill/>
          <a:ln cap="flat" cmpd="sng" w="9525">
            <a:solidFill>
              <a:schemeClr val="dk1"/>
            </a:solidFill>
            <a:prstDash val="solid"/>
            <a:round/>
            <a:headEnd len="sm" w="sm" type="none"/>
            <a:tailEnd len="sm" w="sm" type="none"/>
          </a:ln>
        </p:spPr>
      </p:pic>
      <p:cxnSp>
        <p:nvCxnSpPr>
          <p:cNvPr id="547" name="Google Shape;547;p49"/>
          <p:cNvCxnSpPr>
            <a:stCxn id="543" idx="3"/>
            <a:endCxn id="544" idx="0"/>
          </p:cNvCxnSpPr>
          <p:nvPr/>
        </p:nvCxnSpPr>
        <p:spPr>
          <a:xfrm>
            <a:off x="6551626" y="640788"/>
            <a:ext cx="1538700" cy="88800"/>
          </a:xfrm>
          <a:prstGeom prst="straightConnector1">
            <a:avLst/>
          </a:prstGeom>
          <a:noFill/>
          <a:ln cap="flat" cmpd="sng" w="9525">
            <a:solidFill>
              <a:schemeClr val="dk1"/>
            </a:solidFill>
            <a:prstDash val="solid"/>
            <a:round/>
            <a:headEnd len="med" w="med" type="none"/>
            <a:tailEnd len="med" w="med" type="triangle"/>
          </a:ln>
        </p:spPr>
      </p:cxnSp>
      <p:cxnSp>
        <p:nvCxnSpPr>
          <p:cNvPr id="548" name="Google Shape;548;p49"/>
          <p:cNvCxnSpPr>
            <a:stCxn id="544" idx="1"/>
            <a:endCxn id="545" idx="3"/>
          </p:cNvCxnSpPr>
          <p:nvPr/>
        </p:nvCxnSpPr>
        <p:spPr>
          <a:xfrm flipH="1">
            <a:off x="6327000" y="1333750"/>
            <a:ext cx="993300" cy="677100"/>
          </a:xfrm>
          <a:prstGeom prst="straightConnector1">
            <a:avLst/>
          </a:prstGeom>
          <a:noFill/>
          <a:ln cap="flat" cmpd="sng" w="9525">
            <a:solidFill>
              <a:schemeClr val="dk1"/>
            </a:solidFill>
            <a:prstDash val="solid"/>
            <a:round/>
            <a:headEnd len="med" w="med" type="none"/>
            <a:tailEnd len="med" w="med" type="triangle"/>
          </a:ln>
        </p:spPr>
      </p:cxnSp>
      <p:cxnSp>
        <p:nvCxnSpPr>
          <p:cNvPr id="549" name="Google Shape;549;p49"/>
          <p:cNvCxnSpPr>
            <a:stCxn id="545" idx="3"/>
            <a:endCxn id="546" idx="0"/>
          </p:cNvCxnSpPr>
          <p:nvPr/>
        </p:nvCxnSpPr>
        <p:spPr>
          <a:xfrm>
            <a:off x="6327092" y="2010950"/>
            <a:ext cx="1808700" cy="394200"/>
          </a:xfrm>
          <a:prstGeom prst="straightConnector1">
            <a:avLst/>
          </a:prstGeom>
          <a:noFill/>
          <a:ln cap="flat" cmpd="sng" w="9525">
            <a:solidFill>
              <a:schemeClr val="dk1"/>
            </a:solidFill>
            <a:prstDash val="solid"/>
            <a:round/>
            <a:headEnd len="med" w="med" type="none"/>
            <a:tailEnd len="med" w="med" type="triangle"/>
          </a:ln>
        </p:spPr>
      </p:cxnSp>
      <p:cxnSp>
        <p:nvCxnSpPr>
          <p:cNvPr id="550" name="Google Shape;550;p49"/>
          <p:cNvCxnSpPr>
            <a:stCxn id="546" idx="2"/>
            <a:endCxn id="542" idx="0"/>
          </p:cNvCxnSpPr>
          <p:nvPr/>
        </p:nvCxnSpPr>
        <p:spPr>
          <a:xfrm flipH="1">
            <a:off x="7716663" y="3481262"/>
            <a:ext cx="419100" cy="503100"/>
          </a:xfrm>
          <a:prstGeom prst="straightConnector1">
            <a:avLst/>
          </a:prstGeom>
          <a:noFill/>
          <a:ln cap="flat" cmpd="sng" w="9525">
            <a:solidFill>
              <a:schemeClr val="dk1"/>
            </a:solidFill>
            <a:prstDash val="solid"/>
            <a:round/>
            <a:headEnd len="med" w="med" type="none"/>
            <a:tailEnd len="med" w="med" type="triangle"/>
          </a:ln>
        </p:spPr>
      </p:cxnSp>
      <p:cxnSp>
        <p:nvCxnSpPr>
          <p:cNvPr id="551" name="Google Shape;551;p49"/>
          <p:cNvCxnSpPr>
            <a:endCxn id="542" idx="1"/>
          </p:cNvCxnSpPr>
          <p:nvPr/>
        </p:nvCxnSpPr>
        <p:spPr>
          <a:xfrm flipH="1" rot="10800000">
            <a:off x="3798905" y="4487789"/>
            <a:ext cx="3327300" cy="105900"/>
          </a:xfrm>
          <a:prstGeom prst="straightConnector1">
            <a:avLst/>
          </a:prstGeom>
          <a:noFill/>
          <a:ln cap="flat" cmpd="sng" w="28575">
            <a:solidFill>
              <a:schemeClr val="accent5"/>
            </a:solidFill>
            <a:prstDash val="solid"/>
            <a:round/>
            <a:headEnd len="med" w="med" type="none"/>
            <a:tailEnd len="med" w="med" type="triangle"/>
          </a:ln>
        </p:spPr>
      </p:cxnSp>
      <p:sp>
        <p:nvSpPr>
          <p:cNvPr id="552" name="Google Shape;552;p49"/>
          <p:cNvSpPr txBox="1"/>
          <p:nvPr/>
        </p:nvSpPr>
        <p:spPr>
          <a:xfrm>
            <a:off x="4859175" y="2217750"/>
            <a:ext cx="154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solidFill>
                  <a:schemeClr val="dk1"/>
                </a:solidFill>
                <a:latin typeface="Roboto"/>
                <a:ea typeface="Roboto"/>
                <a:cs typeface="Roboto"/>
                <a:sym typeface="Roboto"/>
              </a:rPr>
              <a:t>Location 1: CoHo</a:t>
            </a:r>
            <a:endParaRPr b="1" i="1" sz="1100">
              <a:solidFill>
                <a:schemeClr val="dk1"/>
              </a:solidFill>
              <a:latin typeface="Roboto"/>
              <a:ea typeface="Roboto"/>
              <a:cs typeface="Roboto"/>
              <a:sym typeface="Roboto"/>
            </a:endParaRPr>
          </a:p>
        </p:txBody>
      </p:sp>
      <p:sp>
        <p:nvSpPr>
          <p:cNvPr id="553" name="Google Shape;553;p49"/>
          <p:cNvSpPr txBox="1"/>
          <p:nvPr/>
        </p:nvSpPr>
        <p:spPr>
          <a:xfrm>
            <a:off x="7603800" y="3110575"/>
            <a:ext cx="154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solidFill>
                  <a:schemeClr val="dk1"/>
                </a:solidFill>
                <a:latin typeface="Roboto"/>
                <a:ea typeface="Roboto"/>
                <a:cs typeface="Roboto"/>
                <a:sym typeface="Roboto"/>
              </a:rPr>
              <a:t>Location 2: On Call</a:t>
            </a:r>
            <a:endParaRPr b="1" i="1" sz="1100">
              <a:solidFill>
                <a:schemeClr val="dk1"/>
              </a:solidFill>
              <a:latin typeface="Roboto"/>
              <a:ea typeface="Roboto"/>
              <a:cs typeface="Roboto"/>
              <a:sym typeface="Roboto"/>
            </a:endParaRPr>
          </a:p>
        </p:txBody>
      </p:sp>
      <p:sp>
        <p:nvSpPr>
          <p:cNvPr id="554" name="Google Shape;554;p49"/>
          <p:cNvSpPr txBox="1"/>
          <p:nvPr/>
        </p:nvSpPr>
        <p:spPr>
          <a:xfrm>
            <a:off x="7170350" y="4637125"/>
            <a:ext cx="118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100">
                <a:solidFill>
                  <a:schemeClr val="dk1"/>
                </a:solidFill>
                <a:latin typeface="Roboto"/>
                <a:ea typeface="Roboto"/>
                <a:cs typeface="Roboto"/>
                <a:sym typeface="Roboto"/>
              </a:rPr>
              <a:t>Location 3: Tap</a:t>
            </a:r>
            <a:endParaRPr b="1" i="1" sz="11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0"/>
          <p:cNvSpPr txBox="1"/>
          <p:nvPr>
            <p:ph type="title"/>
          </p:nvPr>
        </p:nvSpPr>
        <p:spPr>
          <a:xfrm>
            <a:off x="3218400" y="315925"/>
            <a:ext cx="5537700" cy="4343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What Worked: </a:t>
            </a:r>
            <a:endParaRPr/>
          </a:p>
          <a:p>
            <a:pPr indent="-308610" lvl="0" marL="457200" rtl="0" algn="l">
              <a:spcBef>
                <a:spcPts val="0"/>
              </a:spcBef>
              <a:spcAft>
                <a:spcPts val="0"/>
              </a:spcAft>
              <a:buSzPct val="100000"/>
              <a:buChar char="-"/>
            </a:pPr>
            <a:r>
              <a:rPr lang="en-GB" sz="1400"/>
              <a:t>They went to every location, and </a:t>
            </a:r>
            <a:r>
              <a:rPr lang="en-GB" sz="1400" u="sng"/>
              <a:t>were more engaged as they visited more</a:t>
            </a:r>
            <a:r>
              <a:rPr lang="en-GB" sz="1400" u="sng"/>
              <a:t> and more small businesses</a:t>
            </a:r>
            <a:r>
              <a:rPr lang="en-GB" sz="1400"/>
              <a:t>, they wanted to know what their “prize” was.</a:t>
            </a:r>
            <a:endParaRPr sz="1400"/>
          </a:p>
          <a:p>
            <a:pPr indent="-308610" lvl="0" marL="457200" rtl="0" algn="l">
              <a:spcBef>
                <a:spcPts val="0"/>
              </a:spcBef>
              <a:spcAft>
                <a:spcPts val="0"/>
              </a:spcAft>
              <a:buSzPct val="100000"/>
              <a:buChar char="-"/>
            </a:pPr>
            <a:r>
              <a:rPr lang="en-GB" sz="1400"/>
              <a:t>Every location they </a:t>
            </a:r>
            <a:r>
              <a:rPr lang="en-GB" sz="1400"/>
              <a:t>visited</a:t>
            </a:r>
            <a:r>
              <a:rPr lang="en-GB" sz="1400"/>
              <a:t>, they e</a:t>
            </a:r>
            <a:r>
              <a:rPr lang="en-GB" sz="1400" u="sng"/>
              <a:t>xplored the space when trying to find the clue, and saw things they hadn’t seen before</a:t>
            </a:r>
            <a:r>
              <a:rPr lang="en-GB" sz="1400"/>
              <a:t>. For example at On Call, Daniela (pictured on the left) said, “I didn’t realize how much they revamped this place since when it first opened.”</a:t>
            </a:r>
            <a:endParaRPr sz="1400"/>
          </a:p>
          <a:p>
            <a:pPr indent="0" lvl="0" marL="0" rtl="0" algn="l">
              <a:spcBef>
                <a:spcPts val="0"/>
              </a:spcBef>
              <a:spcAft>
                <a:spcPts val="0"/>
              </a:spcAft>
              <a:buNone/>
            </a:pPr>
            <a:br>
              <a:rPr lang="en-GB" sz="2000"/>
            </a:br>
            <a:r>
              <a:rPr lang="en-GB"/>
              <a:t>What Didn’t:</a:t>
            </a:r>
            <a:endParaRPr/>
          </a:p>
          <a:p>
            <a:pPr indent="-308610" lvl="0" marL="457200" rtl="0" algn="l">
              <a:spcBef>
                <a:spcPts val="0"/>
              </a:spcBef>
              <a:spcAft>
                <a:spcPts val="0"/>
              </a:spcAft>
              <a:buSzPct val="100000"/>
              <a:buChar char="-"/>
            </a:pPr>
            <a:r>
              <a:rPr lang="en-GB" sz="1400"/>
              <a:t>They </a:t>
            </a:r>
            <a:r>
              <a:rPr lang="en-GB" sz="1400" u="sng"/>
              <a:t>knew all the businesses they visited, and didn’t really spend time looking at the menu</a:t>
            </a:r>
            <a:r>
              <a:rPr lang="en-GB" sz="1400"/>
              <a:t>. Rather, they explored the space.</a:t>
            </a:r>
            <a:endParaRPr sz="1400"/>
          </a:p>
          <a:p>
            <a:pPr indent="0" lvl="0" marL="0" rtl="0" algn="l">
              <a:spcBef>
                <a:spcPts val="0"/>
              </a:spcBef>
              <a:spcAft>
                <a:spcPts val="0"/>
              </a:spcAft>
              <a:buNone/>
            </a:pPr>
            <a:r>
              <a:t/>
            </a:r>
            <a:endParaRPr sz="2111"/>
          </a:p>
          <a:p>
            <a:pPr indent="0" lvl="0" marL="0" rtl="0" algn="l">
              <a:spcBef>
                <a:spcPts val="0"/>
              </a:spcBef>
              <a:spcAft>
                <a:spcPts val="0"/>
              </a:spcAft>
              <a:buNone/>
            </a:pPr>
            <a:r>
              <a:rPr lang="en-GB"/>
              <a:t>Assumption:</a:t>
            </a:r>
            <a:endParaRPr/>
          </a:p>
          <a:p>
            <a:pPr indent="-317182" lvl="0" marL="457200" rtl="0" algn="l">
              <a:spcBef>
                <a:spcPts val="0"/>
              </a:spcBef>
              <a:spcAft>
                <a:spcPts val="0"/>
              </a:spcAft>
              <a:buSzPct val="100000"/>
              <a:buChar char="-"/>
            </a:pPr>
            <a:r>
              <a:rPr lang="en-GB" sz="1550"/>
              <a:t>Validated</a:t>
            </a:r>
            <a:r>
              <a:rPr lang="en-GB" sz="1550"/>
              <a:t> </a:t>
            </a:r>
            <a:endParaRPr b="1"/>
          </a:p>
        </p:txBody>
      </p:sp>
      <p:pic>
        <p:nvPicPr>
          <p:cNvPr id="560" name="Google Shape;560;p50" title="Screenshot 2025-10-09 at 8.55.39 PM.png"/>
          <p:cNvPicPr preferRelativeResize="0"/>
          <p:nvPr/>
        </p:nvPicPr>
        <p:blipFill rotWithShape="1">
          <a:blip r:embed="rId3">
            <a:alphaModFix/>
          </a:blip>
          <a:srcRect b="1550" l="14731" r="11353" t="1550"/>
          <a:stretch/>
        </p:blipFill>
        <p:spPr>
          <a:xfrm>
            <a:off x="351350" y="988000"/>
            <a:ext cx="2749677" cy="2790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sz="3500"/>
              <a:t>What’s Next?</a:t>
            </a:r>
            <a:endParaRPr/>
          </a:p>
        </p:txBody>
      </p:sp>
      <p:sp>
        <p:nvSpPr>
          <p:cNvPr id="566" name="Google Shape;566;p51"/>
          <p:cNvSpPr txBox="1"/>
          <p:nvPr/>
        </p:nvSpPr>
        <p:spPr>
          <a:xfrm>
            <a:off x="346350" y="1144125"/>
            <a:ext cx="8451300" cy="32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dk1"/>
                </a:solidFill>
                <a:latin typeface="Roboto"/>
                <a:ea typeface="Roboto"/>
                <a:cs typeface="Roboto"/>
                <a:sym typeface="Roboto"/>
              </a:rPr>
              <a:t>Solution: </a:t>
            </a:r>
            <a:r>
              <a:rPr b="1" lang="en-GB" sz="2200">
                <a:solidFill>
                  <a:schemeClr val="dk1"/>
                </a:solidFill>
                <a:latin typeface="Roboto"/>
                <a:ea typeface="Roboto"/>
                <a:cs typeface="Roboto"/>
                <a:sym typeface="Roboto"/>
              </a:rPr>
              <a:t>AI Community Embedding and Collaboration tool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GB" sz="1800">
                <a:solidFill>
                  <a:schemeClr val="dk1"/>
                </a:solidFill>
                <a:latin typeface="Roboto"/>
                <a:ea typeface="Roboto"/>
                <a:cs typeface="Roboto"/>
                <a:sym typeface="Roboto"/>
              </a:rPr>
              <a:t>Evidence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“Work </a:t>
            </a:r>
            <a:r>
              <a:rPr i="1" lang="en-GB" sz="1800">
                <a:solidFill>
                  <a:schemeClr val="dk1"/>
                </a:solidFill>
                <a:latin typeface="Roboto"/>
                <a:ea typeface="Roboto"/>
                <a:cs typeface="Roboto"/>
                <a:sym typeface="Roboto"/>
              </a:rPr>
              <a:t>on</a:t>
            </a:r>
            <a:r>
              <a:rPr lang="en-GB" sz="1800">
                <a:solidFill>
                  <a:schemeClr val="dk1"/>
                </a:solidFill>
                <a:latin typeface="Roboto"/>
                <a:ea typeface="Roboto"/>
                <a:cs typeface="Roboto"/>
                <a:sym typeface="Roboto"/>
              </a:rPr>
              <a:t> your business, not in your business” - Prof Liguori</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Financial gains as #1 motivation for </a:t>
            </a:r>
            <a:r>
              <a:rPr lang="en-GB" sz="1800">
                <a:solidFill>
                  <a:schemeClr val="dk1"/>
                </a:solidFill>
                <a:latin typeface="Roboto"/>
                <a:ea typeface="Roboto"/>
                <a:cs typeface="Roboto"/>
                <a:sym typeface="Roboto"/>
              </a:rPr>
              <a:t>collaboration</a:t>
            </a:r>
            <a:r>
              <a:rPr lang="en-GB" sz="1800">
                <a:solidFill>
                  <a:schemeClr val="dk1"/>
                </a:solidFill>
                <a:latin typeface="Roboto"/>
                <a:ea typeface="Roboto"/>
                <a:cs typeface="Roboto"/>
                <a:sym typeface="Roboto"/>
              </a:rPr>
              <a:t> → motivation for </a:t>
            </a:r>
            <a:r>
              <a:rPr lang="en-GB" sz="1800">
                <a:solidFill>
                  <a:schemeClr val="dk1"/>
                </a:solidFill>
                <a:latin typeface="Roboto"/>
                <a:ea typeface="Roboto"/>
                <a:cs typeface="Roboto"/>
                <a:sym typeface="Roboto"/>
              </a:rPr>
              <a:t>businesses</a:t>
            </a:r>
            <a:r>
              <a:rPr lang="en-GB" sz="1800">
                <a:solidFill>
                  <a:schemeClr val="dk1"/>
                </a:solidFill>
                <a:latin typeface="Roboto"/>
                <a:ea typeface="Roboto"/>
                <a:cs typeface="Roboto"/>
                <a:sym typeface="Roboto"/>
              </a:rPr>
              <a:t> to use the app</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“On Cal ave, Gamelandia reached out to us to partner with us for board game night + cats. Their owners adopted two of our cats”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Our expert, Professor Eric Liguori discussed an ice cream store in clearwater FL that </a:t>
            </a:r>
            <a:r>
              <a:rPr b="1" i="1" lang="en-GB" sz="1800">
                <a:solidFill>
                  <a:schemeClr val="dk1"/>
                </a:solidFill>
                <a:latin typeface="Roboto"/>
                <a:ea typeface="Roboto"/>
                <a:cs typeface="Roboto"/>
                <a:sym typeface="Roboto"/>
              </a:rPr>
              <a:t>embedded</a:t>
            </a:r>
            <a:r>
              <a:rPr lang="en-GB" sz="1800">
                <a:solidFill>
                  <a:schemeClr val="dk1"/>
                </a:solidFill>
                <a:latin typeface="Roboto"/>
                <a:ea typeface="Roboto"/>
                <a:cs typeface="Roboto"/>
                <a:sym typeface="Roboto"/>
              </a:rPr>
              <a:t> themselves in the community by collaborating with local carnivals and showing up at baseball games.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“It would be game changing if Taryn could envision the potential of her business as an anchor in the community, by seeing competitors as collaborators, and embedding herself in her neighborhood”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t/>
            </a:r>
            <a:endParaRPr sz="18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Ethical Implications of our solution</a:t>
            </a:r>
            <a:endParaRPr/>
          </a:p>
        </p:txBody>
      </p:sp>
      <p:sp>
        <p:nvSpPr>
          <p:cNvPr id="572" name="Google Shape;572;p52"/>
          <p:cNvSpPr txBox="1"/>
          <p:nvPr/>
        </p:nvSpPr>
        <p:spPr>
          <a:xfrm>
            <a:off x="491575" y="1306850"/>
            <a:ext cx="7829400" cy="334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oboto"/>
              <a:buChar char="-"/>
            </a:pPr>
            <a:r>
              <a:rPr lang="en-GB" sz="2000">
                <a:solidFill>
                  <a:schemeClr val="dk1"/>
                </a:solidFill>
                <a:latin typeface="Roboto"/>
                <a:ea typeface="Roboto"/>
                <a:cs typeface="Roboto"/>
                <a:sym typeface="Roboto"/>
              </a:rPr>
              <a:t>Ethical implications of Llama: pirated books for training, court case.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GB" sz="2000">
                <a:solidFill>
                  <a:schemeClr val="dk1"/>
                </a:solidFill>
                <a:latin typeface="Roboto"/>
                <a:ea typeface="Roboto"/>
                <a:cs typeface="Roboto"/>
                <a:sym typeface="Roboto"/>
              </a:rPr>
              <a:t>Bias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GB" sz="2000">
                <a:solidFill>
                  <a:schemeClr val="dk1"/>
                </a:solidFill>
                <a:latin typeface="Roboto"/>
                <a:ea typeface="Roboto"/>
                <a:cs typeface="Roboto"/>
                <a:sym typeface="Roboto"/>
              </a:rPr>
              <a:t>Who does it leave out: Old small businesses may not have access to technology (ex, bookstore)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GB" sz="2000">
                <a:solidFill>
                  <a:schemeClr val="dk1"/>
                </a:solidFill>
                <a:latin typeface="Roboto"/>
                <a:ea typeface="Roboto"/>
                <a:cs typeface="Roboto"/>
                <a:sym typeface="Roboto"/>
              </a:rPr>
              <a:t>Who does it serve: young businesses with technological presence who wants to advance through AI </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GB" sz="2000">
                <a:solidFill>
                  <a:schemeClr val="dk1"/>
                </a:solidFill>
                <a:latin typeface="Roboto"/>
                <a:ea typeface="Roboto"/>
                <a:cs typeface="Roboto"/>
                <a:sym typeface="Roboto"/>
              </a:rPr>
              <a:t>Cross -business data exposure: competitive insights may be leaked</a:t>
            </a:r>
            <a:endParaRPr sz="20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3"/>
          <p:cNvSpPr txBox="1"/>
          <p:nvPr>
            <p:ph type="title"/>
          </p:nvPr>
        </p:nvSpPr>
        <p:spPr>
          <a:xfrm>
            <a:off x="610575" y="635000"/>
            <a:ext cx="3492600" cy="7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5000"/>
              <a:t>Questions?</a:t>
            </a:r>
            <a:endParaRPr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Appendix</a:t>
            </a:r>
            <a:endParaRPr/>
          </a:p>
        </p:txBody>
      </p:sp>
      <p:sp>
        <p:nvSpPr>
          <p:cNvPr id="583" name="Google Shape;583;p54"/>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84" name="Google Shape;584;p54"/>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585" name="Google Shape;585;p54"/>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586" name="Google Shape;586;p54"/>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Ethical Implications of Solutions</a:t>
            </a:r>
            <a:endParaRPr/>
          </a:p>
        </p:txBody>
      </p:sp>
      <p:sp>
        <p:nvSpPr>
          <p:cNvPr id="592" name="Google Shape;592;p55"/>
          <p:cNvSpPr txBox="1"/>
          <p:nvPr/>
        </p:nvSpPr>
        <p:spPr>
          <a:xfrm>
            <a:off x="387900" y="1074900"/>
            <a:ext cx="8510100" cy="3802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a:buAutoNum type="arabicPeriod"/>
            </a:pPr>
            <a:r>
              <a:rPr b="1" lang="en-GB" sz="1600">
                <a:solidFill>
                  <a:schemeClr val="dk1"/>
                </a:solidFill>
                <a:latin typeface="Roboto"/>
                <a:ea typeface="Roboto"/>
                <a:cs typeface="Roboto"/>
                <a:sym typeface="Roboto"/>
              </a:rPr>
              <a:t>Solution 1: AI for collaboration</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Ethical implications of Llama: pirated books for training, court case.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Bias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Digital divide: Old small businesses may not have access to technology</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b="1" lang="en-GB" sz="1600">
                <a:solidFill>
                  <a:schemeClr val="dk1"/>
                </a:solidFill>
                <a:latin typeface="Roboto"/>
                <a:ea typeface="Roboto"/>
                <a:cs typeface="Roboto"/>
                <a:sym typeface="Roboto"/>
              </a:rPr>
              <a:t>Solution 2: AI/VR scavenger hunt</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Ethical implications of Llama: pirated books for training, court case.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Free samples, customer acquisition costs may not be worth it for small businesses.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Digital divide.</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b="1" lang="en-GB" sz="1600">
                <a:solidFill>
                  <a:schemeClr val="dk1"/>
                </a:solidFill>
                <a:latin typeface="Roboto"/>
                <a:ea typeface="Roboto"/>
                <a:cs typeface="Roboto"/>
                <a:sym typeface="Roboto"/>
              </a:rPr>
              <a:t>Solution 3: Personalized milestone and tutorial system for managers </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New managers may be misled if the AI milestone does not align with the values of the brand -&gt; on-call cannot do food pickups.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Work in your business for too long to work on your business.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Privacy -&gt; sensitive info about the business could be used. </a:t>
            </a:r>
            <a:endParaRPr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Refined Domain:</a:t>
            </a:r>
            <a:endParaRPr/>
          </a:p>
        </p:txBody>
      </p:sp>
      <p:grpSp>
        <p:nvGrpSpPr>
          <p:cNvPr id="152" name="Google Shape;152;p20"/>
          <p:cNvGrpSpPr/>
          <p:nvPr/>
        </p:nvGrpSpPr>
        <p:grpSpPr>
          <a:xfrm>
            <a:off x="1282388" y="1347555"/>
            <a:ext cx="6579225" cy="2945015"/>
            <a:chOff x="2428786" y="1612399"/>
            <a:chExt cx="4286419" cy="1918701"/>
          </a:xfrm>
        </p:grpSpPr>
        <p:sp>
          <p:nvSpPr>
            <p:cNvPr id="153" name="Google Shape;153;p20"/>
            <p:cNvSpPr/>
            <p:nvPr/>
          </p:nvSpPr>
          <p:spPr>
            <a:xfrm>
              <a:off x="3376700" y="1617400"/>
              <a:ext cx="2389200" cy="1913700"/>
            </a:xfrm>
            <a:prstGeom prst="rect">
              <a:avLst/>
            </a:prstGeom>
            <a:solidFill>
              <a:srgbClr val="FFFFFF"/>
            </a:solidFill>
            <a:ln>
              <a:noFill/>
            </a:ln>
          </p:spPr>
          <p:txBody>
            <a:bodyPr anchorCtr="0" anchor="ctr" bIns="140325" lIns="140325" spcFirstLastPara="1" rIns="140325" wrap="square" tIns="140325">
              <a:noAutofit/>
            </a:bodyPr>
            <a:lstStyle/>
            <a:p>
              <a:pPr indent="0" lvl="0" marL="0" rtl="0" algn="ctr">
                <a:spcBef>
                  <a:spcPts val="0"/>
                </a:spcBef>
                <a:spcAft>
                  <a:spcPts val="0"/>
                </a:spcAft>
                <a:buNone/>
              </a:pPr>
              <a:r>
                <a:t/>
              </a:r>
              <a:endParaRPr sz="2148">
                <a:latin typeface="Roboto"/>
                <a:ea typeface="Roboto"/>
                <a:cs typeface="Roboto"/>
                <a:sym typeface="Roboto"/>
              </a:endParaRPr>
            </a:p>
          </p:txBody>
        </p:sp>
        <p:sp>
          <p:nvSpPr>
            <p:cNvPr id="154" name="Google Shape;154;p20"/>
            <p:cNvSpPr txBox="1"/>
            <p:nvPr/>
          </p:nvSpPr>
          <p:spPr>
            <a:xfrm>
              <a:off x="3541242" y="3339782"/>
              <a:ext cx="2062200" cy="1338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None/>
              </a:pPr>
              <a:r>
                <a:rPr b="1" lang="en-GB" sz="1534">
                  <a:solidFill>
                    <a:srgbClr val="303030"/>
                  </a:solidFill>
                  <a:latin typeface="Roboto"/>
                  <a:ea typeface="Roboto"/>
                  <a:cs typeface="Roboto"/>
                  <a:sym typeface="Roboto"/>
                </a:rPr>
                <a:t>DENOVAN WRIGHT</a:t>
              </a:r>
              <a:endParaRPr b="1" sz="1534">
                <a:solidFill>
                  <a:srgbClr val="303030"/>
                </a:solidFill>
                <a:latin typeface="Roboto"/>
                <a:ea typeface="Roboto"/>
                <a:cs typeface="Roboto"/>
                <a:sym typeface="Roboto"/>
              </a:endParaRPr>
            </a:p>
          </p:txBody>
        </p:sp>
        <p:sp>
          <p:nvSpPr>
            <p:cNvPr id="155" name="Google Shape;155;p20"/>
            <p:cNvSpPr txBox="1"/>
            <p:nvPr/>
          </p:nvSpPr>
          <p:spPr>
            <a:xfrm>
              <a:off x="3541175" y="1734300"/>
              <a:ext cx="2062200" cy="152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2"/>
                <a:buNone/>
              </a:pPr>
              <a:r>
                <a:rPr lang="en-GB" sz="2471">
                  <a:solidFill>
                    <a:srgbClr val="303030"/>
                  </a:solidFill>
                  <a:latin typeface="Libre Baskerville"/>
                  <a:ea typeface="Libre Baskerville"/>
                  <a:cs typeface="Libre Baskerville"/>
                  <a:sym typeface="Libre Baskerville"/>
                </a:rPr>
                <a:t>"Teamwork fuels our dreams, and every week is a new opportunity to soar higher together."</a:t>
              </a:r>
              <a:endParaRPr sz="2471">
                <a:solidFill>
                  <a:srgbClr val="303030"/>
                </a:solidFill>
                <a:latin typeface="Libre Baskerville"/>
                <a:ea typeface="Libre Baskerville"/>
                <a:cs typeface="Libre Baskerville"/>
                <a:sym typeface="Libre Baskerville"/>
              </a:endParaRPr>
            </a:p>
          </p:txBody>
        </p:sp>
        <p:sp>
          <p:nvSpPr>
            <p:cNvPr id="156" name="Google Shape;156;p20"/>
            <p:cNvSpPr/>
            <p:nvPr/>
          </p:nvSpPr>
          <p:spPr>
            <a:xfrm rot="5400000">
              <a:off x="2428786" y="1617397"/>
              <a:ext cx="1903800" cy="1903800"/>
            </a:xfrm>
            <a:prstGeom prst="pie">
              <a:avLst>
                <a:gd fmla="val 12366" name="adj1"/>
                <a:gd fmla="val 10800000" name="adj2"/>
              </a:avLst>
            </a:prstGeom>
            <a:solidFill>
              <a:srgbClr val="A5B4A5"/>
            </a:solidFill>
            <a:ln>
              <a:noFill/>
            </a:ln>
          </p:spPr>
          <p:txBody>
            <a:bodyPr anchorCtr="0" anchor="ctr" bIns="140325" lIns="140325" spcFirstLastPara="1" rIns="140325" wrap="square" tIns="140325">
              <a:noAutofit/>
            </a:bodyPr>
            <a:lstStyle/>
            <a:p>
              <a:pPr indent="0" lvl="0" marL="0" rtl="0" algn="l">
                <a:spcBef>
                  <a:spcPts val="0"/>
                </a:spcBef>
                <a:spcAft>
                  <a:spcPts val="0"/>
                </a:spcAft>
                <a:buNone/>
              </a:pPr>
              <a:r>
                <a:t/>
              </a:r>
              <a:endParaRPr sz="2148">
                <a:latin typeface="Roboto"/>
                <a:ea typeface="Roboto"/>
                <a:cs typeface="Roboto"/>
                <a:sym typeface="Roboto"/>
              </a:endParaRPr>
            </a:p>
          </p:txBody>
        </p:sp>
        <p:sp>
          <p:nvSpPr>
            <p:cNvPr id="157" name="Google Shape;157;p20"/>
            <p:cNvSpPr/>
            <p:nvPr/>
          </p:nvSpPr>
          <p:spPr>
            <a:xfrm rot="-5400000">
              <a:off x="4801505" y="1612399"/>
              <a:ext cx="1913700" cy="1913700"/>
            </a:xfrm>
            <a:prstGeom prst="pie">
              <a:avLst>
                <a:gd fmla="val 12366" name="adj1"/>
                <a:gd fmla="val 10819259" name="adj2"/>
              </a:avLst>
            </a:prstGeom>
            <a:solidFill>
              <a:srgbClr val="EDAD51"/>
            </a:solidFill>
            <a:ln>
              <a:noFill/>
            </a:ln>
          </p:spPr>
          <p:txBody>
            <a:bodyPr anchorCtr="0" anchor="ctr" bIns="140325" lIns="140325" spcFirstLastPara="1" rIns="140325" wrap="square" tIns="140325">
              <a:noAutofit/>
            </a:bodyPr>
            <a:lstStyle/>
            <a:p>
              <a:pPr indent="0" lvl="0" marL="0" rtl="0" algn="l">
                <a:spcBef>
                  <a:spcPts val="0"/>
                </a:spcBef>
                <a:spcAft>
                  <a:spcPts val="0"/>
                </a:spcAft>
                <a:buNone/>
              </a:pPr>
              <a:r>
                <a:t/>
              </a:r>
              <a:endParaRPr sz="2148">
                <a:latin typeface="Roboto"/>
                <a:ea typeface="Roboto"/>
                <a:cs typeface="Roboto"/>
                <a:sym typeface="Roboto"/>
              </a:endParaRPr>
            </a:p>
          </p:txBody>
        </p:sp>
        <p:sp>
          <p:nvSpPr>
            <p:cNvPr id="158" name="Google Shape;158;p20"/>
            <p:cNvSpPr/>
            <p:nvPr/>
          </p:nvSpPr>
          <p:spPr>
            <a:xfrm>
              <a:off x="3376700" y="1617400"/>
              <a:ext cx="2389200" cy="1913700"/>
            </a:xfrm>
            <a:prstGeom prst="rect">
              <a:avLst/>
            </a:prstGeom>
            <a:solidFill>
              <a:srgbClr val="FFFFFF"/>
            </a:solidFill>
            <a:ln>
              <a:noFill/>
            </a:ln>
          </p:spPr>
          <p:txBody>
            <a:bodyPr anchorCtr="0" anchor="ctr" bIns="140325" lIns="140325" spcFirstLastPara="1" rIns="140325" wrap="square" tIns="140325">
              <a:noAutofit/>
            </a:bodyPr>
            <a:lstStyle/>
            <a:p>
              <a:pPr indent="0" lvl="0" marL="0" rtl="0" algn="ctr">
                <a:spcBef>
                  <a:spcPts val="0"/>
                </a:spcBef>
                <a:spcAft>
                  <a:spcPts val="0"/>
                </a:spcAft>
                <a:buNone/>
              </a:pPr>
              <a:r>
                <a:t/>
              </a:r>
              <a:endParaRPr sz="2148">
                <a:latin typeface="Roboto"/>
                <a:ea typeface="Roboto"/>
                <a:cs typeface="Roboto"/>
                <a:sym typeface="Roboto"/>
              </a:endParaRPr>
            </a:p>
          </p:txBody>
        </p:sp>
        <p:sp>
          <p:nvSpPr>
            <p:cNvPr id="159" name="Google Shape;159;p20"/>
            <p:cNvSpPr txBox="1"/>
            <p:nvPr/>
          </p:nvSpPr>
          <p:spPr>
            <a:xfrm>
              <a:off x="3376705" y="1769995"/>
              <a:ext cx="2359500" cy="14883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935"/>
                <a:buNone/>
              </a:pPr>
              <a:r>
                <a:rPr lang="en-GB" sz="2644">
                  <a:solidFill>
                    <a:srgbClr val="010101"/>
                  </a:solidFill>
                  <a:latin typeface="Roboto SemiBold"/>
                  <a:ea typeface="Roboto SemiBold"/>
                  <a:cs typeface="Roboto SemiBold"/>
                  <a:sym typeface="Roboto SemiBold"/>
                </a:rPr>
                <a:t>Promoting Collaboration Between Small Businesses For Building Community Resilience</a:t>
              </a:r>
              <a:endParaRPr sz="2644">
                <a:solidFill>
                  <a:srgbClr val="010101"/>
                </a:solidFill>
                <a:latin typeface="Roboto SemiBold"/>
                <a:ea typeface="Roboto SemiBold"/>
                <a:cs typeface="Roboto SemiBold"/>
                <a:sym typeface="Roboto SemiBold"/>
              </a:endParaRPr>
            </a:p>
            <a:p>
              <a:pPr indent="0" lvl="0" marL="0" rtl="0" algn="l">
                <a:lnSpc>
                  <a:spcPct val="75000"/>
                </a:lnSpc>
                <a:spcBef>
                  <a:spcPts val="0"/>
                </a:spcBef>
                <a:spcAft>
                  <a:spcPts val="0"/>
                </a:spcAft>
                <a:buSzPts val="682"/>
                <a:buNone/>
              </a:pPr>
              <a:r>
                <a:t/>
              </a:r>
              <a:endParaRPr sz="2100">
                <a:solidFill>
                  <a:schemeClr val="lt1"/>
                </a:solidFill>
                <a:latin typeface="Libre Baskerville"/>
                <a:ea typeface="Libre Baskerville"/>
                <a:cs typeface="Libre Baskerville"/>
                <a:sym typeface="Libre Baskerville"/>
              </a:endParaRPr>
            </a:p>
          </p:txBody>
        </p:sp>
        <p:sp>
          <p:nvSpPr>
            <p:cNvPr id="160" name="Google Shape;160;p20"/>
            <p:cNvSpPr/>
            <p:nvPr/>
          </p:nvSpPr>
          <p:spPr>
            <a:xfrm rot="5400000">
              <a:off x="2428786" y="1617397"/>
              <a:ext cx="1903800" cy="1903800"/>
            </a:xfrm>
            <a:prstGeom prst="pie">
              <a:avLst>
                <a:gd fmla="val 12366" name="adj1"/>
                <a:gd fmla="val 10800000" name="adj2"/>
              </a:avLst>
            </a:prstGeom>
            <a:solidFill>
              <a:srgbClr val="A5B4A5"/>
            </a:solidFill>
            <a:ln>
              <a:noFill/>
            </a:ln>
          </p:spPr>
          <p:txBody>
            <a:bodyPr anchorCtr="0" anchor="ctr" bIns="140325" lIns="140325" spcFirstLastPara="1" rIns="140325" wrap="square" tIns="140325">
              <a:noAutofit/>
            </a:bodyPr>
            <a:lstStyle/>
            <a:p>
              <a:pPr indent="0" lvl="0" marL="0" rtl="0" algn="l">
                <a:spcBef>
                  <a:spcPts val="0"/>
                </a:spcBef>
                <a:spcAft>
                  <a:spcPts val="0"/>
                </a:spcAft>
                <a:buNone/>
              </a:pPr>
              <a:r>
                <a:t/>
              </a:r>
              <a:endParaRPr sz="2148">
                <a:latin typeface="Roboto"/>
                <a:ea typeface="Roboto"/>
                <a:cs typeface="Roboto"/>
                <a:sym typeface="Roboto"/>
              </a:endParaRPr>
            </a:p>
          </p:txBody>
        </p:sp>
        <p:sp>
          <p:nvSpPr>
            <p:cNvPr id="161" name="Google Shape;161;p20"/>
            <p:cNvSpPr/>
            <p:nvPr/>
          </p:nvSpPr>
          <p:spPr>
            <a:xfrm rot="-5400000">
              <a:off x="4801505" y="1612399"/>
              <a:ext cx="1913700" cy="1913700"/>
            </a:xfrm>
            <a:prstGeom prst="pie">
              <a:avLst>
                <a:gd fmla="val 12366" name="adj1"/>
                <a:gd fmla="val 10819259" name="adj2"/>
              </a:avLst>
            </a:prstGeom>
            <a:solidFill>
              <a:srgbClr val="EDAD51"/>
            </a:solidFill>
            <a:ln>
              <a:noFill/>
            </a:ln>
          </p:spPr>
          <p:txBody>
            <a:bodyPr anchorCtr="0" anchor="ctr" bIns="140325" lIns="140325" spcFirstLastPara="1" rIns="140325" wrap="square" tIns="140325">
              <a:noAutofit/>
            </a:bodyPr>
            <a:lstStyle/>
            <a:p>
              <a:pPr indent="0" lvl="0" marL="0" rtl="0" algn="l">
                <a:spcBef>
                  <a:spcPts val="0"/>
                </a:spcBef>
                <a:spcAft>
                  <a:spcPts val="0"/>
                </a:spcAft>
                <a:buNone/>
              </a:pPr>
              <a:r>
                <a:t/>
              </a:r>
              <a:endParaRPr sz="2148">
                <a:latin typeface="Roboto"/>
                <a:ea typeface="Roboto"/>
                <a:cs typeface="Roboto"/>
                <a:sym typeface="Robo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Looking for interviewees</a:t>
            </a:r>
            <a:endParaRPr/>
          </a:p>
        </p:txBody>
      </p:sp>
      <p:pic>
        <p:nvPicPr>
          <p:cNvPr id="598" name="Google Shape;598;p56" title="reddit post .png"/>
          <p:cNvPicPr preferRelativeResize="0"/>
          <p:nvPr/>
        </p:nvPicPr>
        <p:blipFill>
          <a:blip r:embed="rId3">
            <a:alphaModFix/>
          </a:blip>
          <a:stretch>
            <a:fillRect/>
          </a:stretch>
        </p:blipFill>
        <p:spPr>
          <a:xfrm>
            <a:off x="457700" y="1144125"/>
            <a:ext cx="5350884" cy="369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1297500" y="393750"/>
            <a:ext cx="70389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4000"/>
              <a:t>Additional Needfinding:</a:t>
            </a:r>
            <a:endParaRPr sz="4000"/>
          </a:p>
        </p:txBody>
      </p:sp>
      <p:sp>
        <p:nvSpPr>
          <p:cNvPr id="167" name="Google Shape;167;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Clr>
                <a:srgbClr val="8BB7FF"/>
              </a:buClr>
              <a:buSzPts val="1800"/>
              <a:buFont typeface="Arial"/>
              <a:buChar char="●"/>
            </a:pPr>
            <a:r>
              <a:rPr lang="en-GB">
                <a:solidFill>
                  <a:srgbClr val="8BB7FF"/>
                </a:solidFill>
              </a:rPr>
              <a:t>Small Business</a:t>
            </a:r>
            <a:endParaRPr>
              <a:solidFill>
                <a:srgbClr val="8BB7FF"/>
              </a:solidFill>
            </a:endParaRPr>
          </a:p>
          <a:p>
            <a:pPr indent="-342900" lvl="0" marL="457200" rtl="0" algn="l">
              <a:spcBef>
                <a:spcPts val="0"/>
              </a:spcBef>
              <a:spcAft>
                <a:spcPts val="0"/>
              </a:spcAft>
              <a:buClr>
                <a:srgbClr val="8BB7FF"/>
              </a:buClr>
              <a:buSzPts val="1800"/>
              <a:buChar char="●"/>
            </a:pPr>
            <a:r>
              <a:rPr lang="en-GB">
                <a:solidFill>
                  <a:srgbClr val="8BB7FF"/>
                </a:solidFill>
              </a:rPr>
              <a:t>Expert Interview</a:t>
            </a:r>
            <a:endParaRPr>
              <a:solidFill>
                <a:srgbClr val="8BB7FF"/>
              </a:solidFil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“Val”</a:t>
            </a:r>
            <a:endParaRPr/>
          </a:p>
        </p:txBody>
      </p:sp>
      <p:sp>
        <p:nvSpPr>
          <p:cNvPr id="173" name="Google Shape;173;p22"/>
          <p:cNvSpPr txBox="1"/>
          <p:nvPr>
            <p:ph idx="1" type="body"/>
          </p:nvPr>
        </p:nvSpPr>
        <p:spPr>
          <a:xfrm>
            <a:off x="387900" y="1435650"/>
            <a:ext cx="4479300" cy="33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FFFF"/>
                </a:solidFill>
              </a:rPr>
              <a:t>Type:</a:t>
            </a:r>
            <a:r>
              <a:rPr lang="en-GB" sz="1600">
                <a:solidFill>
                  <a:srgbClr val="FFFFFF"/>
                </a:solidFill>
              </a:rPr>
              <a:t> Manager at Mini Cat Town</a:t>
            </a:r>
            <a:endParaRPr sz="1600">
              <a:solidFill>
                <a:srgbClr val="FFFFFF"/>
              </a:solidFill>
            </a:endParaRPr>
          </a:p>
          <a:p>
            <a:pPr indent="0" lvl="0" marL="0" rtl="0" algn="l">
              <a:spcBef>
                <a:spcPts val="1200"/>
              </a:spcBef>
              <a:spcAft>
                <a:spcPts val="0"/>
              </a:spcAft>
              <a:buNone/>
            </a:pPr>
            <a:r>
              <a:rPr b="1" lang="en-GB" sz="1600">
                <a:solidFill>
                  <a:srgbClr val="FFFFFF"/>
                </a:solidFill>
              </a:rPr>
              <a:t>Location:</a:t>
            </a:r>
            <a:r>
              <a:rPr lang="en-GB" sz="1600">
                <a:solidFill>
                  <a:srgbClr val="FFFFFF"/>
                </a:solidFill>
              </a:rPr>
              <a:t> Cal Ave.</a:t>
            </a:r>
            <a:endParaRPr sz="1600">
              <a:solidFill>
                <a:srgbClr val="FFFFFF"/>
              </a:solidFill>
            </a:endParaRPr>
          </a:p>
          <a:p>
            <a:pPr indent="0" lvl="0" marL="0" rtl="0" algn="l">
              <a:spcBef>
                <a:spcPts val="1200"/>
              </a:spcBef>
              <a:spcAft>
                <a:spcPts val="0"/>
              </a:spcAft>
              <a:buNone/>
            </a:pPr>
            <a:r>
              <a:rPr b="1" lang="en-GB" sz="1600">
                <a:solidFill>
                  <a:srgbClr val="FFFFFF"/>
                </a:solidFill>
              </a:rPr>
              <a:t>Reason For Selection:</a:t>
            </a:r>
            <a:r>
              <a:rPr lang="en-GB" sz="1600">
                <a:solidFill>
                  <a:srgbClr val="FFFFFF"/>
                </a:solidFill>
              </a:rPr>
              <a:t> The Small Business is an </a:t>
            </a:r>
            <a:r>
              <a:rPr lang="en-GB" sz="1600" u="sng">
                <a:solidFill>
                  <a:srgbClr val="FFFFFF"/>
                </a:solidFill>
              </a:rPr>
              <a:t>non profit</a:t>
            </a:r>
            <a:r>
              <a:rPr lang="en-GB" sz="1600">
                <a:solidFill>
                  <a:srgbClr val="FFFFFF"/>
                </a:solidFill>
              </a:rPr>
              <a:t>, so it was interesting to see </a:t>
            </a:r>
            <a:r>
              <a:rPr lang="en-GB" sz="1600">
                <a:solidFill>
                  <a:srgbClr val="FFFFFF"/>
                </a:solidFill>
              </a:rPr>
              <a:t>how</a:t>
            </a:r>
            <a:r>
              <a:rPr lang="en-GB" sz="1600">
                <a:solidFill>
                  <a:srgbClr val="FFFFFF"/>
                </a:solidFill>
              </a:rPr>
              <a:t> their operations are </a:t>
            </a:r>
            <a:r>
              <a:rPr lang="en-GB" sz="1600">
                <a:solidFill>
                  <a:srgbClr val="FFFFFF"/>
                </a:solidFill>
              </a:rPr>
              <a:t>different</a:t>
            </a:r>
            <a:r>
              <a:rPr lang="en-GB" sz="1600">
                <a:solidFill>
                  <a:srgbClr val="FFFFFF"/>
                </a:solidFill>
              </a:rPr>
              <a:t> from those of a business that operates for profit</a:t>
            </a:r>
            <a:endParaRPr sz="1600">
              <a:solidFill>
                <a:srgbClr val="FFFFFF"/>
              </a:solidFill>
            </a:endParaRPr>
          </a:p>
          <a:p>
            <a:pPr indent="0" lvl="0" marL="0" rtl="0" algn="l">
              <a:spcBef>
                <a:spcPts val="1200"/>
              </a:spcBef>
              <a:spcAft>
                <a:spcPts val="0"/>
              </a:spcAft>
              <a:buNone/>
            </a:pPr>
            <a:r>
              <a:rPr b="1" lang="en-GB" sz="1600">
                <a:solidFill>
                  <a:srgbClr val="FFFFFF"/>
                </a:solidFill>
              </a:rPr>
              <a:t>Key Learnings: </a:t>
            </a:r>
            <a:r>
              <a:rPr lang="en-GB" sz="1600">
                <a:solidFill>
                  <a:srgbClr val="FFFFFF"/>
                </a:solidFill>
              </a:rPr>
              <a:t>Heavily dependent on volunteers, 2 business models: adoption, drop-ins to pet the cats, few companies that tried to work with them ie Gamelandia cats+board game</a:t>
            </a:r>
            <a:br>
              <a:rPr lang="en-GB" sz="1600">
                <a:solidFill>
                  <a:srgbClr val="FFFFFF"/>
                </a:solidFill>
              </a:rPr>
            </a:br>
            <a:endParaRPr sz="1600">
              <a:solidFill>
                <a:srgbClr val="FFFFFF"/>
              </a:solidFill>
            </a:endParaRPr>
          </a:p>
          <a:p>
            <a:pPr indent="0" lvl="0" marL="0" rtl="0" algn="l">
              <a:spcBef>
                <a:spcPts val="1200"/>
              </a:spcBef>
              <a:spcAft>
                <a:spcPts val="1200"/>
              </a:spcAft>
              <a:buNone/>
            </a:pPr>
            <a:r>
              <a:t/>
            </a:r>
            <a:endParaRPr>
              <a:solidFill>
                <a:srgbClr val="FFFFFF"/>
              </a:solidFill>
            </a:endParaRPr>
          </a:p>
        </p:txBody>
      </p:sp>
      <p:pic>
        <p:nvPicPr>
          <p:cNvPr id="174" name="Google Shape;174;p22" title="cat1.jpeg"/>
          <p:cNvPicPr preferRelativeResize="0"/>
          <p:nvPr/>
        </p:nvPicPr>
        <p:blipFill>
          <a:blip r:embed="rId3">
            <a:alphaModFix/>
          </a:blip>
          <a:stretch>
            <a:fillRect/>
          </a:stretch>
        </p:blipFill>
        <p:spPr>
          <a:xfrm>
            <a:off x="5236700" y="152400"/>
            <a:ext cx="3629027"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23"/>
          <p:cNvSpPr txBox="1"/>
          <p:nvPr>
            <p:ph type="title"/>
          </p:nvPr>
        </p:nvSpPr>
        <p:spPr>
          <a:xfrm flipH="1">
            <a:off x="315950" y="1066225"/>
            <a:ext cx="2241000" cy="1401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Val’s Empathy Map</a:t>
            </a:r>
            <a:endParaRPr/>
          </a:p>
        </p:txBody>
      </p:sp>
      <p:pic>
        <p:nvPicPr>
          <p:cNvPr id="180" name="Google Shape;180;p23" title="Screenshot 2025-10-08 at 11.00.19 AM.png"/>
          <p:cNvPicPr preferRelativeResize="0"/>
          <p:nvPr/>
        </p:nvPicPr>
        <p:blipFill>
          <a:blip r:embed="rId3">
            <a:alphaModFix/>
          </a:blip>
          <a:stretch>
            <a:fillRect/>
          </a:stretch>
        </p:blipFill>
        <p:spPr>
          <a:xfrm>
            <a:off x="2803750" y="261000"/>
            <a:ext cx="5950926" cy="4621500"/>
          </a:xfrm>
          <a:prstGeom prst="rect">
            <a:avLst/>
          </a:prstGeom>
          <a:noFill/>
          <a:ln>
            <a:noFill/>
          </a:ln>
        </p:spPr>
      </p:pic>
      <p:sp>
        <p:nvSpPr>
          <p:cNvPr id="181" name="Google Shape;181;p23"/>
          <p:cNvSpPr/>
          <p:nvPr/>
        </p:nvSpPr>
        <p:spPr>
          <a:xfrm>
            <a:off x="3238125" y="572600"/>
            <a:ext cx="78900" cy="5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Key Insights:</a:t>
            </a:r>
            <a:endParaRPr/>
          </a:p>
        </p:txBody>
      </p:sp>
      <p:sp>
        <p:nvSpPr>
          <p:cNvPr id="187" name="Google Shape;187;p24"/>
          <p:cNvSpPr txBox="1"/>
          <p:nvPr/>
        </p:nvSpPr>
        <p:spPr>
          <a:xfrm>
            <a:off x="467125" y="17435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88" name="Google Shape;188;p24"/>
          <p:cNvSpPr txBox="1"/>
          <p:nvPr>
            <p:ph idx="1" type="body"/>
          </p:nvPr>
        </p:nvSpPr>
        <p:spPr>
          <a:xfrm>
            <a:off x="1200025" y="1743600"/>
            <a:ext cx="72627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n-GB" sz="1629">
                <a:solidFill>
                  <a:srgbClr val="FFFFFF"/>
                </a:solidFill>
              </a:rPr>
              <a:t>“On Cal ave, Gamelandia reached out to us to </a:t>
            </a:r>
            <a:r>
              <a:rPr b="1" lang="en-GB" sz="1629" u="sng">
                <a:solidFill>
                  <a:srgbClr val="FFFFFF"/>
                </a:solidFill>
              </a:rPr>
              <a:t>partner with us</a:t>
            </a:r>
            <a:r>
              <a:rPr b="1" lang="en-GB" sz="1629">
                <a:solidFill>
                  <a:srgbClr val="FFFFFF"/>
                </a:solidFill>
              </a:rPr>
              <a:t> for board game night + cats. Their owners adopted two of our cats” </a:t>
            </a:r>
            <a:endParaRPr b="1" sz="1629">
              <a:solidFill>
                <a:srgbClr val="FFFFFF"/>
              </a:solidFill>
            </a:endParaRPr>
          </a:p>
        </p:txBody>
      </p:sp>
      <p:sp>
        <p:nvSpPr>
          <p:cNvPr id="189" name="Google Shape;189;p24"/>
          <p:cNvSpPr txBox="1"/>
          <p:nvPr/>
        </p:nvSpPr>
        <p:spPr>
          <a:xfrm>
            <a:off x="467125" y="26891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90" name="Google Shape;190;p24"/>
          <p:cNvSpPr txBox="1"/>
          <p:nvPr>
            <p:ph idx="1" type="body"/>
          </p:nvPr>
        </p:nvSpPr>
        <p:spPr>
          <a:xfrm>
            <a:off x="1200025" y="2627775"/>
            <a:ext cx="72627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solidFill>
                  <a:srgbClr val="FFFFFF"/>
                </a:solidFill>
              </a:rPr>
              <a:t>Have the Palo Alto Location and in </a:t>
            </a:r>
            <a:r>
              <a:rPr b="1" lang="en-GB" sz="1600" u="sng">
                <a:solidFill>
                  <a:srgbClr val="FFFFFF"/>
                </a:solidFill>
              </a:rPr>
              <a:t>proximity to younger families</a:t>
            </a:r>
            <a:r>
              <a:rPr lang="en-GB" sz="1600">
                <a:solidFill>
                  <a:srgbClr val="FFFFFF"/>
                </a:solidFill>
              </a:rPr>
              <a:t> gives them an upper hand in </a:t>
            </a:r>
            <a:r>
              <a:rPr lang="en-GB" sz="1600">
                <a:solidFill>
                  <a:srgbClr val="FFFFFF"/>
                </a:solidFill>
              </a:rPr>
              <a:t>increasing</a:t>
            </a:r>
            <a:r>
              <a:rPr lang="en-GB" sz="1600">
                <a:solidFill>
                  <a:srgbClr val="FFFFFF"/>
                </a:solidFill>
              </a:rPr>
              <a:t> donations, their main source of revenue</a:t>
            </a:r>
            <a:endParaRPr sz="1600">
              <a:solidFill>
                <a:srgbClr val="FFFFFF"/>
              </a:solidFill>
            </a:endParaRPr>
          </a:p>
        </p:txBody>
      </p:sp>
      <p:sp>
        <p:nvSpPr>
          <p:cNvPr id="191" name="Google Shape;191;p24"/>
          <p:cNvSpPr txBox="1"/>
          <p:nvPr/>
        </p:nvSpPr>
        <p:spPr>
          <a:xfrm>
            <a:off x="467125" y="36347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192" name="Google Shape;192;p24"/>
          <p:cNvSpPr txBox="1"/>
          <p:nvPr>
            <p:ph idx="1" type="body"/>
          </p:nvPr>
        </p:nvSpPr>
        <p:spPr>
          <a:xfrm>
            <a:off x="1200025" y="3634825"/>
            <a:ext cx="7409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GB" sz="1600" u="sng">
                <a:solidFill>
                  <a:srgbClr val="FFFFFF"/>
                </a:solidFill>
              </a:rPr>
              <a:t>Refrains from partnering with other cat </a:t>
            </a:r>
            <a:r>
              <a:rPr b="1" lang="en-GB" sz="1600" u="sng">
                <a:solidFill>
                  <a:srgbClr val="FFFFFF"/>
                </a:solidFill>
              </a:rPr>
              <a:t>shelters or for profit cat cafes</a:t>
            </a:r>
            <a:r>
              <a:rPr lang="en-GB" sz="1600">
                <a:solidFill>
                  <a:srgbClr val="FFFFFF"/>
                </a:solidFill>
              </a:rPr>
              <a:t> due to their sub standard handling of cat health → engages with community and partners in a selective manner.</a:t>
            </a:r>
            <a:endParaRPr sz="1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4294967295" type="subTitle"/>
          </p:nvPr>
        </p:nvSpPr>
        <p:spPr>
          <a:xfrm>
            <a:off x="361075" y="630700"/>
            <a:ext cx="6714300" cy="4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900"/>
              <a:t> Eric Liguori: Prof. &amp; Associate Dean, Florida State University</a:t>
            </a:r>
            <a:endParaRPr sz="1900"/>
          </a:p>
        </p:txBody>
      </p:sp>
      <p:sp>
        <p:nvSpPr>
          <p:cNvPr id="198" name="Google Shape;198;p25"/>
          <p:cNvSpPr txBox="1"/>
          <p:nvPr>
            <p:ph idx="1" type="body"/>
          </p:nvPr>
        </p:nvSpPr>
        <p:spPr>
          <a:xfrm>
            <a:off x="361075" y="1449075"/>
            <a:ext cx="4804800" cy="2983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GB" sz="2198"/>
              <a:t>Reason For Selection:</a:t>
            </a:r>
            <a:r>
              <a:rPr b="1" lang="en-GB" sz="2198">
                <a:solidFill>
                  <a:srgbClr val="FFFFFF"/>
                </a:solidFill>
              </a:rPr>
              <a:t> </a:t>
            </a:r>
            <a:r>
              <a:rPr lang="en-GB" sz="2198">
                <a:solidFill>
                  <a:srgbClr val="FFFFFF"/>
                </a:solidFill>
              </a:rPr>
              <a:t>expert interview</a:t>
            </a:r>
            <a:endParaRPr sz="2198">
              <a:solidFill>
                <a:srgbClr val="FFFFFF"/>
              </a:solidFill>
            </a:endParaRPr>
          </a:p>
          <a:p>
            <a:pPr indent="0" lvl="0" marL="0" rtl="0" algn="l">
              <a:lnSpc>
                <a:spcPct val="95000"/>
              </a:lnSpc>
              <a:spcBef>
                <a:spcPts val="1200"/>
              </a:spcBef>
              <a:spcAft>
                <a:spcPts val="0"/>
              </a:spcAft>
              <a:buSzPts val="605"/>
              <a:buNone/>
            </a:pPr>
            <a:r>
              <a:rPr b="1" lang="en-GB" sz="2198">
                <a:solidFill>
                  <a:srgbClr val="FFFFFF"/>
                </a:solidFill>
              </a:rPr>
              <a:t>Location: </a:t>
            </a:r>
            <a:r>
              <a:rPr lang="en-GB" sz="2198">
                <a:solidFill>
                  <a:srgbClr val="FFFFFF"/>
                </a:solidFill>
              </a:rPr>
              <a:t>Zoom</a:t>
            </a:r>
            <a:endParaRPr b="1" sz="2198">
              <a:solidFill>
                <a:srgbClr val="FFFFFF"/>
              </a:solidFill>
            </a:endParaRPr>
          </a:p>
          <a:p>
            <a:pPr indent="0" lvl="0" marL="0" rtl="0" algn="l">
              <a:lnSpc>
                <a:spcPct val="95000"/>
              </a:lnSpc>
              <a:spcBef>
                <a:spcPts val="1200"/>
              </a:spcBef>
              <a:spcAft>
                <a:spcPts val="0"/>
              </a:spcAft>
              <a:buSzPts val="605"/>
              <a:buNone/>
            </a:pPr>
            <a:r>
              <a:rPr b="1" lang="en-GB" sz="2198">
                <a:solidFill>
                  <a:srgbClr val="FFFFFF"/>
                </a:solidFill>
              </a:rPr>
              <a:t>Key Learnings: </a:t>
            </a:r>
            <a:r>
              <a:rPr lang="en-GB" sz="2198">
                <a:solidFill>
                  <a:srgbClr val="FFFFFF"/>
                </a:solidFill>
              </a:rPr>
              <a:t>entrepreneurs always need to operate in their context to survive, stop working in your business to work on your business</a:t>
            </a:r>
            <a:endParaRPr sz="2198">
              <a:solidFill>
                <a:srgbClr val="FFFFFF"/>
              </a:solidFill>
            </a:endParaRPr>
          </a:p>
          <a:p>
            <a:pPr indent="0" lvl="0" marL="0" rtl="0" algn="l">
              <a:lnSpc>
                <a:spcPct val="95000"/>
              </a:lnSpc>
              <a:spcBef>
                <a:spcPts val="1200"/>
              </a:spcBef>
              <a:spcAft>
                <a:spcPts val="1200"/>
              </a:spcAft>
              <a:buSzPts val="605"/>
              <a:buNone/>
            </a:pPr>
            <a:r>
              <a:t/>
            </a:r>
            <a:endParaRPr sz="1190">
              <a:solidFill>
                <a:srgbClr val="FFFFFF"/>
              </a:solidFill>
            </a:endParaRPr>
          </a:p>
        </p:txBody>
      </p:sp>
      <p:sp>
        <p:nvSpPr>
          <p:cNvPr id="199" name="Google Shape;199;p25"/>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00" name="Google Shape;200;p25"/>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01" name="Google Shape;201;p25"/>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02" name="Google Shape;202;p25"/>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pic>
        <p:nvPicPr>
          <p:cNvPr id="203" name="Google Shape;203;p25" title="Untitled.png"/>
          <p:cNvPicPr preferRelativeResize="0"/>
          <p:nvPr/>
        </p:nvPicPr>
        <p:blipFill>
          <a:blip r:embed="rId3">
            <a:alphaModFix/>
          </a:blip>
          <a:stretch>
            <a:fillRect/>
          </a:stretch>
        </p:blipFill>
        <p:spPr>
          <a:xfrm>
            <a:off x="5545049" y="1034138"/>
            <a:ext cx="3357699" cy="3135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